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56" r:id="rId3"/>
    <p:sldId id="257" r:id="rId4"/>
    <p:sldId id="258" r:id="rId5"/>
    <p:sldId id="259" r:id="rId6"/>
    <p:sldId id="261" r:id="rId7"/>
    <p:sldId id="262" r:id="rId8"/>
    <p:sldId id="263" r:id="rId9"/>
    <p:sldId id="264" r:id="rId1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2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C666865-1B0E-5D4D-B578-139CBC22C75C}" type="datetimeFigureOut">
              <a:rPr lang="es-ES" smtClean="0"/>
              <a:t>10-08-20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78851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C666865-1B0E-5D4D-B578-139CBC22C75C}" type="datetimeFigureOut">
              <a:rPr lang="es-ES" smtClean="0"/>
              <a:t>10-08-20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214134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C666865-1B0E-5D4D-B578-139CBC22C75C}" type="datetimeFigureOut">
              <a:rPr lang="es-ES" smtClean="0"/>
              <a:t>10-08-20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342803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C666865-1B0E-5D4D-B578-139CBC22C75C}" type="datetimeFigureOut">
              <a:rPr lang="es-ES" smtClean="0"/>
              <a:t>10-08-20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378360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5C666865-1B0E-5D4D-B578-139CBC22C75C}" type="datetimeFigureOut">
              <a:rPr lang="es-ES" smtClean="0"/>
              <a:t>10-08-20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37566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5C666865-1B0E-5D4D-B578-139CBC22C75C}" type="datetimeFigureOut">
              <a:rPr lang="es-ES" smtClean="0"/>
              <a:t>10-08-20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267357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5C666865-1B0E-5D4D-B578-139CBC22C75C}" type="datetimeFigureOut">
              <a:rPr lang="es-ES" smtClean="0"/>
              <a:t>10-08-20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135010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5C666865-1B0E-5D4D-B578-139CBC22C75C}" type="datetimeFigureOut">
              <a:rPr lang="es-ES" smtClean="0"/>
              <a:t>10-08-20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108326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C666865-1B0E-5D4D-B578-139CBC22C75C}" type="datetimeFigureOut">
              <a:rPr lang="es-ES" smtClean="0"/>
              <a:t>10-08-20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27659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C666865-1B0E-5D4D-B578-139CBC22C75C}" type="datetimeFigureOut">
              <a:rPr lang="es-ES" smtClean="0"/>
              <a:t>10-08-20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1830207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C666865-1B0E-5D4D-B578-139CBC22C75C}" type="datetimeFigureOut">
              <a:rPr lang="es-ES" smtClean="0"/>
              <a:t>10-08-20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FAA5E4-99E4-F947-BB08-B14E540F88C5}" type="slidenum">
              <a:rPr lang="es-ES" smtClean="0"/>
              <a:t>‹Nr.›</a:t>
            </a:fld>
            <a:endParaRPr lang="es-ES"/>
          </a:p>
        </p:txBody>
      </p:sp>
    </p:spTree>
    <p:extLst>
      <p:ext uri="{BB962C8B-B14F-4D97-AF65-F5344CB8AC3E}">
        <p14:creationId xmlns:p14="http://schemas.microsoft.com/office/powerpoint/2010/main" val="5870198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666865-1B0E-5D4D-B578-139CBC22C75C}" type="datetimeFigureOut">
              <a:rPr lang="es-ES" smtClean="0"/>
              <a:t>10-08-20</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AA5E4-99E4-F947-BB08-B14E540F88C5}" type="slidenum">
              <a:rPr lang="es-ES" smtClean="0"/>
              <a:t>‹Nr.›</a:t>
            </a:fld>
            <a:endParaRPr lang="es-ES"/>
          </a:p>
        </p:txBody>
      </p:sp>
    </p:spTree>
    <p:extLst>
      <p:ext uri="{BB962C8B-B14F-4D97-AF65-F5344CB8AC3E}">
        <p14:creationId xmlns:p14="http://schemas.microsoft.com/office/powerpoint/2010/main" val="1917747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800" dirty="0" smtClean="0"/>
              <a:t>Nivel Inferencial</a:t>
            </a:r>
            <a:endParaRPr lang="es-ES" sz="4800" dirty="0"/>
          </a:p>
        </p:txBody>
      </p:sp>
      <p:sp>
        <p:nvSpPr>
          <p:cNvPr id="3" name="Subtítulo 2"/>
          <p:cNvSpPr>
            <a:spLocks noGrp="1"/>
          </p:cNvSpPr>
          <p:nvPr>
            <p:ph type="subTitle" idx="1"/>
          </p:nvPr>
        </p:nvSpPr>
        <p:spPr/>
        <p:txBody>
          <a:bodyPr/>
          <a:lstStyle/>
          <a:p>
            <a:r>
              <a:rPr lang="es-ES" dirty="0" smtClean="0"/>
              <a:t>Lenguaje Diferenciado </a:t>
            </a:r>
          </a:p>
          <a:p>
            <a:r>
              <a:rPr lang="es-ES" dirty="0" err="1" smtClean="0"/>
              <a:t>IVº</a:t>
            </a:r>
            <a:r>
              <a:rPr lang="es-ES" dirty="0" smtClean="0"/>
              <a:t> medio </a:t>
            </a:r>
            <a:endParaRPr lang="es-ES" dirty="0"/>
          </a:p>
        </p:txBody>
      </p:sp>
      <p:sp>
        <p:nvSpPr>
          <p:cNvPr id="4" name="CuadroTexto 3"/>
          <p:cNvSpPr txBox="1"/>
          <p:nvPr/>
        </p:nvSpPr>
        <p:spPr>
          <a:xfrm>
            <a:off x="980725" y="1119160"/>
            <a:ext cx="3020816" cy="646331"/>
          </a:xfrm>
          <a:prstGeom prst="rect">
            <a:avLst/>
          </a:prstGeom>
          <a:noFill/>
        </p:spPr>
        <p:txBody>
          <a:bodyPr wrap="none" rtlCol="0">
            <a:spAutoFit/>
          </a:bodyPr>
          <a:lstStyle/>
          <a:p>
            <a:r>
              <a:rPr lang="es-ES" dirty="0" smtClean="0"/>
              <a:t>Colegio Santa María La Florida</a:t>
            </a:r>
          </a:p>
          <a:p>
            <a:r>
              <a:rPr lang="es-ES" dirty="0" smtClean="0"/>
              <a:t>Prof. Zulema Alcayaga Godoy</a:t>
            </a:r>
          </a:p>
        </p:txBody>
      </p:sp>
    </p:spTree>
    <p:extLst>
      <p:ext uri="{BB962C8B-B14F-4D97-AF65-F5344CB8AC3E}">
        <p14:creationId xmlns:p14="http://schemas.microsoft.com/office/powerpoint/2010/main" val="18240670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08807" y="591017"/>
            <a:ext cx="6248975" cy="584776"/>
          </a:xfrm>
          <a:prstGeom prst="rect">
            <a:avLst/>
          </a:prstGeom>
          <a:noFill/>
        </p:spPr>
        <p:txBody>
          <a:bodyPr wrap="square" rtlCol="0">
            <a:spAutoFit/>
          </a:bodyPr>
          <a:lstStyle/>
          <a:p>
            <a:r>
              <a:rPr lang="es-ES" sz="3200" dirty="0" smtClean="0"/>
              <a:t>2º nivel de lectura: Nivel inferencial</a:t>
            </a:r>
            <a:endParaRPr lang="es-ES" sz="3200" dirty="0"/>
          </a:p>
        </p:txBody>
      </p:sp>
      <p:sp>
        <p:nvSpPr>
          <p:cNvPr id="6" name="CuadroTexto 5"/>
          <p:cNvSpPr txBox="1"/>
          <p:nvPr/>
        </p:nvSpPr>
        <p:spPr>
          <a:xfrm>
            <a:off x="754405" y="1886226"/>
            <a:ext cx="7933810" cy="3416320"/>
          </a:xfrm>
          <a:prstGeom prst="rect">
            <a:avLst/>
          </a:prstGeom>
          <a:noFill/>
        </p:spPr>
        <p:txBody>
          <a:bodyPr wrap="square" rtlCol="0">
            <a:spAutoFit/>
          </a:bodyPr>
          <a:lstStyle/>
          <a:p>
            <a:pPr algn="just"/>
            <a:r>
              <a:rPr lang="es-ES" sz="3600" baseline="30000" dirty="0" smtClean="0"/>
              <a:t>INFERENCIA</a:t>
            </a:r>
            <a:endParaRPr lang="es-ES" sz="3600" baseline="30000" dirty="0"/>
          </a:p>
          <a:p>
            <a:pPr algn="just"/>
            <a:r>
              <a:rPr lang="es-ES" sz="3600" baseline="30000" dirty="0"/>
              <a:t>Consiste en la </a:t>
            </a:r>
            <a:r>
              <a:rPr lang="es-ES" sz="3600" b="1" baseline="30000" dirty="0">
                <a:solidFill>
                  <a:srgbClr val="FF0000"/>
                </a:solidFill>
              </a:rPr>
              <a:t>obtención de información implícita </a:t>
            </a:r>
            <a:r>
              <a:rPr lang="es-ES" sz="3600" baseline="30000" dirty="0"/>
              <a:t>a partir de los datos explícitos que ofrece el texto. </a:t>
            </a:r>
            <a:endParaRPr lang="es-ES" sz="3600" baseline="30000" dirty="0" smtClean="0"/>
          </a:p>
          <a:p>
            <a:pPr algn="just"/>
            <a:endParaRPr lang="es-ES" sz="3600" baseline="30000" dirty="0" smtClean="0"/>
          </a:p>
          <a:p>
            <a:pPr algn="just"/>
            <a:r>
              <a:rPr lang="es-ES" sz="3600" baseline="30000" dirty="0" smtClean="0"/>
              <a:t>Para </a:t>
            </a:r>
            <a:r>
              <a:rPr lang="es-ES" sz="3600" baseline="30000" dirty="0"/>
              <a:t>inferir es necesario realizar una </a:t>
            </a:r>
            <a:r>
              <a:rPr lang="es-ES" sz="3600" b="1" baseline="30000" dirty="0">
                <a:solidFill>
                  <a:srgbClr val="FF0000"/>
                </a:solidFill>
              </a:rPr>
              <a:t>lectura reflexiva</a:t>
            </a:r>
            <a:r>
              <a:rPr lang="es-ES" sz="3600" baseline="30000" dirty="0"/>
              <a:t>, activando nuestros </a:t>
            </a:r>
            <a:r>
              <a:rPr lang="es-ES" sz="3600" b="1" baseline="30000" dirty="0"/>
              <a:t>conocimientos</a:t>
            </a:r>
            <a:r>
              <a:rPr lang="es-ES" sz="3600" baseline="30000" dirty="0"/>
              <a:t> sobre el tema, el </a:t>
            </a:r>
            <a:r>
              <a:rPr lang="es-ES" sz="3600" b="1" baseline="30000" dirty="0"/>
              <a:t>tipo textual </a:t>
            </a:r>
            <a:r>
              <a:rPr lang="es-ES" sz="3600" baseline="30000" dirty="0"/>
              <a:t>y su </a:t>
            </a:r>
            <a:r>
              <a:rPr lang="es-ES" sz="3600" b="1" baseline="30000" dirty="0"/>
              <a:t>propósito comunicativo</a:t>
            </a:r>
            <a:r>
              <a:rPr lang="es-ES" sz="3600" baseline="30000" dirty="0"/>
              <a:t>, así como poner atención a aspectos formales como el </a:t>
            </a:r>
            <a:r>
              <a:rPr lang="es-ES" sz="3600" b="1" baseline="30000" dirty="0"/>
              <a:t>estilo</a:t>
            </a:r>
            <a:r>
              <a:rPr lang="es-ES" sz="3600" baseline="30000" dirty="0"/>
              <a:t> y </a:t>
            </a:r>
            <a:r>
              <a:rPr lang="es-ES" sz="3600" b="1" baseline="30000" dirty="0"/>
              <a:t>tono</a:t>
            </a:r>
            <a:r>
              <a:rPr lang="es-ES" sz="3600" baseline="30000" dirty="0"/>
              <a:t> empleado por el emisor en su discurso.</a:t>
            </a:r>
            <a:endParaRPr lang="es-ES" sz="3600" dirty="0"/>
          </a:p>
        </p:txBody>
      </p:sp>
    </p:spTree>
    <p:extLst>
      <p:ext uri="{BB962C8B-B14F-4D97-AF65-F5344CB8AC3E}">
        <p14:creationId xmlns:p14="http://schemas.microsoft.com/office/powerpoint/2010/main" val="16331988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28143"/>
            <a:ext cx="8229600" cy="5598021"/>
          </a:xfrm>
        </p:spPr>
        <p:txBody>
          <a:bodyPr>
            <a:normAutofit lnSpcReduction="10000"/>
          </a:bodyPr>
          <a:lstStyle/>
          <a:p>
            <a:endParaRPr lang="es-ES" sz="3600" baseline="30000" dirty="0" smtClean="0"/>
          </a:p>
          <a:p>
            <a:r>
              <a:rPr lang="es-ES" sz="3600" baseline="30000" dirty="0" smtClean="0"/>
              <a:t>Inferimos cuando : </a:t>
            </a:r>
          </a:p>
          <a:p>
            <a:r>
              <a:rPr lang="es-ES" sz="3600" baseline="30000" dirty="0" smtClean="0"/>
              <a:t>obtenemos información implícita del texto, </a:t>
            </a:r>
          </a:p>
          <a:p>
            <a:r>
              <a:rPr lang="es-ES" sz="3600" baseline="30000" dirty="0" smtClean="0"/>
              <a:t> le asignamos sentido a la información presente </a:t>
            </a:r>
          </a:p>
          <a:p>
            <a:r>
              <a:rPr lang="es-ES" sz="3600" baseline="30000" dirty="0" smtClean="0"/>
              <a:t> somos capaces de predecir resultados</a:t>
            </a:r>
          </a:p>
          <a:p>
            <a:r>
              <a:rPr lang="es-ES" sz="3600" baseline="30000" dirty="0"/>
              <a:t> </a:t>
            </a:r>
            <a:r>
              <a:rPr lang="es-ES" sz="3600" baseline="30000" dirty="0" smtClean="0"/>
              <a:t>entendemos el significado de palabras desconocidas</a:t>
            </a:r>
          </a:p>
          <a:p>
            <a:r>
              <a:rPr lang="es-ES" sz="3600" baseline="30000" dirty="0" smtClean="0"/>
              <a:t> reconocemos efectos previsibles a determinadas causas</a:t>
            </a:r>
          </a:p>
          <a:p>
            <a:r>
              <a:rPr lang="es-ES" sz="3600" baseline="30000" dirty="0" smtClean="0"/>
              <a:t> entrevemos la causa de determinados efectos</a:t>
            </a:r>
          </a:p>
          <a:p>
            <a:r>
              <a:rPr lang="es-ES" sz="3600" baseline="30000" dirty="0" smtClean="0"/>
              <a:t> determinamos secuencias lógicas</a:t>
            </a:r>
          </a:p>
          <a:p>
            <a:r>
              <a:rPr lang="es-ES" sz="3600" baseline="30000" dirty="0" smtClean="0"/>
              <a:t> reconocemos el significado de frases hechas según el contexto</a:t>
            </a:r>
          </a:p>
          <a:p>
            <a:r>
              <a:rPr lang="es-ES" sz="3600" baseline="30000" dirty="0" smtClean="0"/>
              <a:t> interpretamos con corrección el lenguaje figurado</a:t>
            </a:r>
          </a:p>
          <a:p>
            <a:r>
              <a:rPr lang="es-ES" sz="3600" baseline="30000" dirty="0" smtClean="0"/>
              <a:t> le asignamos una función a determinado segmento del texto.</a:t>
            </a:r>
            <a:endParaRPr lang="es-ES" sz="3600" dirty="0" smtClean="0"/>
          </a:p>
          <a:p>
            <a:endParaRPr lang="es-ES" dirty="0"/>
          </a:p>
        </p:txBody>
      </p:sp>
    </p:spTree>
    <p:extLst>
      <p:ext uri="{BB962C8B-B14F-4D97-AF65-F5344CB8AC3E}">
        <p14:creationId xmlns:p14="http://schemas.microsoft.com/office/powerpoint/2010/main" val="41792553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76646"/>
            <a:ext cx="8407042" cy="6274842"/>
          </a:xfrm>
        </p:spPr>
        <p:txBody>
          <a:bodyPr>
            <a:normAutofit fontScale="77500" lnSpcReduction="20000"/>
          </a:bodyPr>
          <a:lstStyle/>
          <a:p>
            <a:r>
              <a:rPr lang="es-ES" dirty="0" smtClean="0"/>
              <a:t>Las </a:t>
            </a:r>
            <a:r>
              <a:rPr lang="es-ES" dirty="0"/>
              <a:t>formas </a:t>
            </a:r>
            <a:r>
              <a:rPr lang="es-ES" dirty="0" err="1"/>
              <a:t>más</a:t>
            </a:r>
            <a:r>
              <a:rPr lang="es-ES" dirty="0"/>
              <a:t> comunes de inferir se realizan mediante: </a:t>
            </a:r>
            <a:endParaRPr lang="es-ES" dirty="0" smtClean="0"/>
          </a:p>
          <a:p>
            <a:pPr>
              <a:lnSpc>
                <a:spcPct val="140000"/>
              </a:lnSpc>
            </a:pPr>
            <a:r>
              <a:rPr lang="es-ES" dirty="0"/>
              <a:t>a) </a:t>
            </a:r>
            <a:r>
              <a:rPr lang="es-ES" b="1" dirty="0" err="1">
                <a:solidFill>
                  <a:srgbClr val="FF0000"/>
                </a:solidFill>
              </a:rPr>
              <a:t>Implícito</a:t>
            </a:r>
            <a:r>
              <a:rPr lang="es-ES" b="1" dirty="0">
                <a:solidFill>
                  <a:srgbClr val="FF0000"/>
                </a:solidFill>
              </a:rPr>
              <a:t> </a:t>
            </a:r>
            <a:r>
              <a:rPr lang="es-ES" b="1" dirty="0" err="1">
                <a:solidFill>
                  <a:srgbClr val="FF0000"/>
                </a:solidFill>
              </a:rPr>
              <a:t>semántico</a:t>
            </a:r>
            <a:r>
              <a:rPr lang="es-ES" dirty="0"/>
              <a:t>: </a:t>
            </a:r>
          </a:p>
          <a:p>
            <a:pPr marL="0" indent="0">
              <a:lnSpc>
                <a:spcPct val="140000"/>
              </a:lnSpc>
              <a:buNone/>
            </a:pPr>
            <a:r>
              <a:rPr lang="es-ES" dirty="0" smtClean="0"/>
              <a:t>       La </a:t>
            </a:r>
            <a:r>
              <a:rPr lang="es-ES" dirty="0" err="1"/>
              <a:t>información</a:t>
            </a:r>
            <a:r>
              <a:rPr lang="es-ES" dirty="0"/>
              <a:t> puede inferirse a partir del </a:t>
            </a:r>
            <a:r>
              <a:rPr lang="es-ES" b="1" dirty="0"/>
              <a:t>significado</a:t>
            </a:r>
            <a:r>
              <a:rPr lang="es-ES" dirty="0"/>
              <a:t> de las palabras. </a:t>
            </a:r>
          </a:p>
          <a:p>
            <a:pPr marL="0" indent="0">
              <a:lnSpc>
                <a:spcPct val="140000"/>
              </a:lnSpc>
              <a:buNone/>
            </a:pPr>
            <a:r>
              <a:rPr lang="es-ES" dirty="0" smtClean="0"/>
              <a:t>    b</a:t>
            </a:r>
            <a:r>
              <a:rPr lang="es-ES" dirty="0"/>
              <a:t>) </a:t>
            </a:r>
            <a:r>
              <a:rPr lang="es-ES" b="1" dirty="0" err="1">
                <a:solidFill>
                  <a:srgbClr val="FF0000"/>
                </a:solidFill>
              </a:rPr>
              <a:t>Implícito</a:t>
            </a:r>
            <a:r>
              <a:rPr lang="es-ES" b="1" dirty="0">
                <a:solidFill>
                  <a:srgbClr val="FF0000"/>
                </a:solidFill>
              </a:rPr>
              <a:t> </a:t>
            </a:r>
            <a:r>
              <a:rPr lang="es-ES" b="1" dirty="0" err="1">
                <a:solidFill>
                  <a:srgbClr val="FF0000"/>
                </a:solidFill>
              </a:rPr>
              <a:t>pragmático</a:t>
            </a:r>
            <a:r>
              <a:rPr lang="es-ES" dirty="0"/>
              <a:t>: </a:t>
            </a:r>
            <a:endParaRPr lang="es-ES" dirty="0" smtClean="0"/>
          </a:p>
          <a:p>
            <a:pPr marL="0" indent="0" algn="just">
              <a:lnSpc>
                <a:spcPct val="140000"/>
              </a:lnSpc>
              <a:buNone/>
            </a:pPr>
            <a:r>
              <a:rPr lang="es-ES" dirty="0" smtClean="0"/>
              <a:t>     La </a:t>
            </a:r>
            <a:r>
              <a:rPr lang="es-ES" dirty="0" err="1"/>
              <a:t>información</a:t>
            </a:r>
            <a:r>
              <a:rPr lang="es-ES" dirty="0"/>
              <a:t> puede inferirse por el </a:t>
            </a:r>
            <a:r>
              <a:rPr lang="es-ES" b="1" dirty="0"/>
              <a:t>contexto</a:t>
            </a:r>
            <a:r>
              <a:rPr lang="es-ES" dirty="0"/>
              <a:t>, al aplicar nuestro conocimiento sobre la </a:t>
            </a:r>
            <a:r>
              <a:rPr lang="es-ES" dirty="0" err="1"/>
              <a:t>situación</a:t>
            </a:r>
            <a:r>
              <a:rPr lang="es-ES" dirty="0"/>
              <a:t> o tema del </a:t>
            </a:r>
            <a:r>
              <a:rPr lang="es-ES" dirty="0" smtClean="0"/>
              <a:t>texto.</a:t>
            </a:r>
          </a:p>
          <a:p>
            <a:pPr marL="0" indent="0">
              <a:lnSpc>
                <a:spcPct val="140000"/>
              </a:lnSpc>
              <a:buNone/>
            </a:pPr>
            <a:r>
              <a:rPr lang="es-ES" dirty="0" smtClean="0"/>
              <a:t>    c) </a:t>
            </a:r>
            <a:r>
              <a:rPr lang="es-ES" b="1" dirty="0" err="1">
                <a:solidFill>
                  <a:srgbClr val="FF0000"/>
                </a:solidFill>
              </a:rPr>
              <a:t>Deducción</a:t>
            </a:r>
            <a:r>
              <a:rPr lang="es-ES" dirty="0"/>
              <a:t>: </a:t>
            </a:r>
            <a:endParaRPr lang="es-ES" dirty="0" smtClean="0"/>
          </a:p>
          <a:p>
            <a:pPr marL="0" indent="0" algn="just">
              <a:lnSpc>
                <a:spcPct val="140000"/>
              </a:lnSpc>
              <a:buNone/>
            </a:pPr>
            <a:r>
              <a:rPr lang="es-ES" dirty="0"/>
              <a:t> </a:t>
            </a:r>
            <a:r>
              <a:rPr lang="es-ES" dirty="0" smtClean="0"/>
              <a:t>       Una </a:t>
            </a:r>
            <a:r>
              <a:rPr lang="es-ES" b="1" dirty="0"/>
              <a:t>idea general</a:t>
            </a:r>
            <a:r>
              <a:rPr lang="es-ES" dirty="0"/>
              <a:t>, norma, concepto, se aplica a un </a:t>
            </a:r>
            <a:r>
              <a:rPr lang="es-ES" b="1" dirty="0"/>
              <a:t>caso particular </a:t>
            </a:r>
            <a:r>
              <a:rPr lang="es-ES" dirty="0"/>
              <a:t>para obtener un dato </a:t>
            </a:r>
            <a:r>
              <a:rPr lang="es-ES" dirty="0" err="1"/>
              <a:t>implícito</a:t>
            </a:r>
            <a:r>
              <a:rPr lang="es-ES" dirty="0"/>
              <a:t>. </a:t>
            </a:r>
            <a:endParaRPr lang="es-ES" dirty="0" smtClean="0"/>
          </a:p>
          <a:p>
            <a:pPr marL="0" indent="0">
              <a:lnSpc>
                <a:spcPct val="140000"/>
              </a:lnSpc>
              <a:buNone/>
            </a:pPr>
            <a:r>
              <a:rPr lang="es-ES" dirty="0" smtClean="0"/>
              <a:t>   d) </a:t>
            </a:r>
            <a:r>
              <a:rPr lang="es-ES" b="1" dirty="0" err="1" smtClean="0">
                <a:solidFill>
                  <a:srgbClr val="FF0000"/>
                </a:solidFill>
              </a:rPr>
              <a:t>Inducción</a:t>
            </a:r>
            <a:r>
              <a:rPr lang="es-ES" dirty="0"/>
              <a:t>: A partir de la </a:t>
            </a:r>
            <a:r>
              <a:rPr lang="es-ES" b="1" dirty="0" err="1"/>
              <a:t>relación</a:t>
            </a:r>
            <a:r>
              <a:rPr lang="es-ES" dirty="0"/>
              <a:t> entre dos o </a:t>
            </a:r>
            <a:r>
              <a:rPr lang="es-ES" dirty="0" err="1"/>
              <a:t>más</a:t>
            </a:r>
            <a:r>
              <a:rPr lang="es-ES" dirty="0"/>
              <a:t> datos concretos, se llega a una </a:t>
            </a:r>
            <a:r>
              <a:rPr lang="es-ES" b="1" dirty="0" err="1"/>
              <a:t>conclusión</a:t>
            </a:r>
            <a:r>
              <a:rPr lang="es-ES" b="1" dirty="0"/>
              <a:t> general </a:t>
            </a:r>
            <a:r>
              <a:rPr lang="es-ES" dirty="0"/>
              <a:t>sobre ellos. </a:t>
            </a:r>
            <a:endParaRPr lang="es-ES" dirty="0" smtClean="0"/>
          </a:p>
          <a:p>
            <a:pPr marL="0" indent="0">
              <a:buNone/>
            </a:pPr>
            <a:endParaRPr lang="es-ES" dirty="0" smtClean="0"/>
          </a:p>
        </p:txBody>
      </p:sp>
    </p:spTree>
    <p:extLst>
      <p:ext uri="{BB962C8B-B14F-4D97-AF65-F5344CB8AC3E}">
        <p14:creationId xmlns:p14="http://schemas.microsoft.com/office/powerpoint/2010/main" val="35620251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3228" y="440120"/>
            <a:ext cx="8133571" cy="5686044"/>
          </a:xfrm>
        </p:spPr>
        <p:txBody>
          <a:bodyPr>
            <a:normAutofit lnSpcReduction="10000"/>
          </a:bodyPr>
          <a:lstStyle/>
          <a:p>
            <a:pPr algn="just"/>
            <a:r>
              <a:rPr lang="es-ES" sz="2400" dirty="0"/>
              <a:t>“A </a:t>
            </a:r>
            <a:r>
              <a:rPr lang="es-ES" sz="2400" dirty="0" err="1"/>
              <a:t>través</a:t>
            </a:r>
            <a:r>
              <a:rPr lang="es-ES" sz="2400" dirty="0"/>
              <a:t> de la historia de los </a:t>
            </a:r>
            <a:r>
              <a:rPr lang="es-ES" sz="2400" dirty="0" err="1"/>
              <a:t>Buendía</a:t>
            </a:r>
            <a:r>
              <a:rPr lang="es-ES" sz="2400" dirty="0"/>
              <a:t> descubrimos la estructura social de Macondo, o, mejor dicho, la </a:t>
            </a:r>
            <a:r>
              <a:rPr lang="es-ES" sz="2400" dirty="0" err="1"/>
              <a:t>evolución</a:t>
            </a:r>
            <a:r>
              <a:rPr lang="es-ES" sz="2400" dirty="0"/>
              <a:t> de esta estructura en su siglo de vida. Hasta la llegada de la primera ola de inmigrantes, Macondo es una comunidad igualitaria y patriarcal de tipo </a:t>
            </a:r>
            <a:r>
              <a:rPr lang="es-ES" sz="2400" dirty="0" err="1"/>
              <a:t>bíblico</a:t>
            </a:r>
            <a:r>
              <a:rPr lang="es-ES" sz="2400" dirty="0"/>
              <a:t>, en la que </a:t>
            </a:r>
            <a:r>
              <a:rPr lang="es-ES" sz="2400" dirty="0" err="1"/>
              <a:t>Jose</a:t>
            </a:r>
            <a:r>
              <a:rPr lang="es-ES" sz="2400" dirty="0"/>
              <a:t>́ Arcadio hace de </a:t>
            </a:r>
            <a:r>
              <a:rPr lang="es-ES" sz="2400" dirty="0" err="1"/>
              <a:t>guía</a:t>
            </a:r>
            <a:r>
              <a:rPr lang="es-ES" sz="2400" dirty="0"/>
              <a:t> espiritual, y en la que reina plena </a:t>
            </a:r>
            <a:r>
              <a:rPr lang="es-ES" sz="2400" dirty="0" err="1"/>
              <a:t>armonía</a:t>
            </a:r>
            <a:r>
              <a:rPr lang="es-ES" sz="2400" dirty="0"/>
              <a:t> entre sus miembros, tanto </a:t>
            </a:r>
            <a:r>
              <a:rPr lang="es-ES" sz="2400" dirty="0" err="1"/>
              <a:t>económica</a:t>
            </a:r>
            <a:r>
              <a:rPr lang="es-ES" sz="2400" dirty="0"/>
              <a:t> como </a:t>
            </a:r>
            <a:r>
              <a:rPr lang="es-ES" sz="2400" dirty="0" smtClean="0"/>
              <a:t>socialmente</a:t>
            </a:r>
            <a:r>
              <a:rPr lang="es-ES" sz="2400" dirty="0"/>
              <a:t>: todos son los fundadores, todos comienzan a levantar sus casas y a cultivar sus puertas del mismo modo”. </a:t>
            </a:r>
            <a:endParaRPr lang="es-ES" sz="2400" dirty="0" smtClean="0"/>
          </a:p>
          <a:p>
            <a:pPr algn="just"/>
            <a:r>
              <a:rPr lang="es-ES" sz="1500" dirty="0" smtClean="0"/>
              <a:t>                            Mario </a:t>
            </a:r>
            <a:r>
              <a:rPr lang="es-ES" sz="1500" dirty="0"/>
              <a:t>Vargas Llosa. 100 </a:t>
            </a:r>
            <a:r>
              <a:rPr lang="es-ES" sz="1500" dirty="0" err="1"/>
              <a:t>años</a:t>
            </a:r>
            <a:r>
              <a:rPr lang="es-ES" sz="1500" dirty="0"/>
              <a:t> de soledad. Realidad total, novela total (fragmento). </a:t>
            </a:r>
            <a:endParaRPr lang="es-ES" sz="1500" dirty="0" smtClean="0"/>
          </a:p>
          <a:p>
            <a:endParaRPr lang="es-ES" dirty="0" smtClean="0"/>
          </a:p>
          <a:p>
            <a:pPr marL="0" indent="0">
              <a:buNone/>
            </a:pPr>
            <a:r>
              <a:rPr lang="es-ES" dirty="0" smtClean="0"/>
              <a:t>             </a:t>
            </a:r>
            <a:r>
              <a:rPr lang="es-ES" sz="2600" b="1" dirty="0" smtClean="0">
                <a:solidFill>
                  <a:srgbClr val="FF0000"/>
                </a:solidFill>
              </a:rPr>
              <a:t>INFERENCIA (IMPLÍCITO SEMÁNTICO)</a:t>
            </a:r>
          </a:p>
          <a:p>
            <a:pPr algn="just"/>
            <a:r>
              <a:rPr lang="es-ES" sz="2600" i="1" dirty="0"/>
              <a:t>Macondo no es una comunidad igualitaria y patriarcal </a:t>
            </a:r>
            <a:r>
              <a:rPr lang="es-ES" sz="2600" i="1" dirty="0" err="1"/>
              <a:t>después</a:t>
            </a:r>
            <a:r>
              <a:rPr lang="es-ES" sz="2600" i="1" dirty="0"/>
              <a:t> de la llegada de la primera ola de inmigrantes. </a:t>
            </a:r>
            <a:endParaRPr lang="es-ES" sz="2600" dirty="0" smtClean="0"/>
          </a:p>
          <a:p>
            <a:endParaRPr lang="es-ES" dirty="0"/>
          </a:p>
        </p:txBody>
      </p:sp>
    </p:spTree>
    <p:extLst>
      <p:ext uri="{BB962C8B-B14F-4D97-AF65-F5344CB8AC3E}">
        <p14:creationId xmlns:p14="http://schemas.microsoft.com/office/powerpoint/2010/main" val="36729930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3522" y="465270"/>
            <a:ext cx="8083277" cy="6111368"/>
          </a:xfrm>
        </p:spPr>
        <p:txBody>
          <a:bodyPr>
            <a:normAutofit/>
          </a:bodyPr>
          <a:lstStyle/>
          <a:p>
            <a:pPr algn="just"/>
            <a:r>
              <a:rPr lang="es-ES" sz="2400" dirty="0" smtClean="0"/>
              <a:t>“</a:t>
            </a:r>
            <a:r>
              <a:rPr lang="es-ES" sz="2200" dirty="0" smtClean="0"/>
              <a:t>Uno de mis fines al colocar a </a:t>
            </a:r>
            <a:r>
              <a:rPr lang="es-ES" sz="2200" dirty="0" err="1" smtClean="0"/>
              <a:t>Bartleby</a:t>
            </a:r>
            <a:r>
              <a:rPr lang="es-ES" sz="2200" dirty="0" smtClean="0"/>
              <a:t> </a:t>
            </a:r>
            <a:r>
              <a:rPr lang="es-ES" sz="2200" dirty="0" err="1" smtClean="0"/>
              <a:t>detrás</a:t>
            </a:r>
            <a:r>
              <a:rPr lang="es-ES" sz="2200" dirty="0" smtClean="0"/>
              <a:t> del biombo, era aprovechar sus servicios en estas oca- </a:t>
            </a:r>
            <a:r>
              <a:rPr lang="es-ES" sz="2200" dirty="0" err="1" smtClean="0"/>
              <a:t>siones</a:t>
            </a:r>
            <a:r>
              <a:rPr lang="es-ES" sz="2200" dirty="0" smtClean="0"/>
              <a:t> triviales. Al tercer </a:t>
            </a:r>
            <a:r>
              <a:rPr lang="es-ES" sz="2200" dirty="0" err="1" smtClean="0"/>
              <a:t>día</a:t>
            </a:r>
            <a:r>
              <a:rPr lang="es-ES" sz="2200" dirty="0" smtClean="0"/>
              <a:t> de su estada, y antes de que fuera necesario examinar lo escrito por </a:t>
            </a:r>
            <a:r>
              <a:rPr lang="es-ES" sz="2200" dirty="0" err="1" smtClean="0"/>
              <a:t>él</a:t>
            </a:r>
            <a:r>
              <a:rPr lang="es-ES" sz="2200" dirty="0" smtClean="0"/>
              <a:t>, la prisa por completar un trabajito que </a:t>
            </a:r>
            <a:r>
              <a:rPr lang="es-ES" sz="2200" dirty="0" err="1" smtClean="0"/>
              <a:t>tenía</a:t>
            </a:r>
            <a:r>
              <a:rPr lang="es-ES" sz="2200" dirty="0" smtClean="0"/>
              <a:t> entre manos, me hizo llamar </a:t>
            </a:r>
            <a:r>
              <a:rPr lang="es-ES" sz="2200" dirty="0" err="1" smtClean="0"/>
              <a:t>súbitamente</a:t>
            </a:r>
            <a:r>
              <a:rPr lang="es-ES" sz="2200" dirty="0" smtClean="0"/>
              <a:t> a </a:t>
            </a:r>
            <a:r>
              <a:rPr lang="es-ES" sz="2200" dirty="0" err="1" smtClean="0"/>
              <a:t>Bartleby</a:t>
            </a:r>
            <a:r>
              <a:rPr lang="es-ES" sz="2200" dirty="0" smtClean="0"/>
              <a:t>. En el apuro y en la justificada expectativa de una obediencia inmediata, yo estaba en el escritorio con la cabeza inclinada sobre el original y con la copia en la mano derecha algo nerviosamente extendida, de modo que, al surgir de su retiro, </a:t>
            </a:r>
            <a:r>
              <a:rPr lang="es-ES" sz="2200" dirty="0" err="1" smtClean="0"/>
              <a:t>Bartleby</a:t>
            </a:r>
            <a:r>
              <a:rPr lang="es-ES" sz="2200" dirty="0" smtClean="0"/>
              <a:t> pudiera tomarla y seguir el trabajo sin dilaciones”. </a:t>
            </a:r>
          </a:p>
          <a:p>
            <a:pPr marL="0" indent="0" algn="just">
              <a:buNone/>
            </a:pPr>
            <a:r>
              <a:rPr lang="es-ES" sz="1600" dirty="0" smtClean="0"/>
              <a:t>            </a:t>
            </a:r>
            <a:r>
              <a:rPr lang="es-ES" sz="1900" dirty="0" smtClean="0"/>
              <a:t>                                   Herman </a:t>
            </a:r>
            <a:r>
              <a:rPr lang="es-ES" sz="1900" dirty="0" err="1"/>
              <a:t>Melville</a:t>
            </a:r>
            <a:r>
              <a:rPr lang="es-ES" sz="1900" dirty="0"/>
              <a:t>, </a:t>
            </a:r>
            <a:r>
              <a:rPr lang="es-ES" sz="1900" dirty="0" err="1"/>
              <a:t>Bartleby</a:t>
            </a:r>
            <a:r>
              <a:rPr lang="es-ES" sz="1900" dirty="0"/>
              <a:t>, el escribiente (fragmento) </a:t>
            </a:r>
            <a:endParaRPr lang="es-ES" sz="1900" dirty="0" smtClean="0"/>
          </a:p>
          <a:p>
            <a:pPr marL="0" indent="0">
              <a:buNone/>
            </a:pPr>
            <a:r>
              <a:rPr lang="es-ES" sz="1900" dirty="0"/>
              <a:t>	</a:t>
            </a:r>
            <a:r>
              <a:rPr lang="es-ES" sz="1900" dirty="0" smtClean="0"/>
              <a:t>		</a:t>
            </a:r>
          </a:p>
          <a:p>
            <a:pPr marL="0" indent="0">
              <a:buNone/>
            </a:pPr>
            <a:r>
              <a:rPr lang="es-ES" sz="1900" dirty="0"/>
              <a:t>	</a:t>
            </a:r>
            <a:r>
              <a:rPr lang="es-ES" sz="1900" dirty="0" smtClean="0"/>
              <a:t>	</a:t>
            </a:r>
            <a:r>
              <a:rPr lang="es-ES" sz="2400" b="1" dirty="0" smtClean="0">
                <a:solidFill>
                  <a:srgbClr val="FF0000"/>
                </a:solidFill>
              </a:rPr>
              <a:t>INFERENCIA (IMPLÍCITO PRAGMÁTICO O CONTEXTO)</a:t>
            </a:r>
          </a:p>
          <a:p>
            <a:pPr marL="0" indent="0">
              <a:buNone/>
            </a:pPr>
            <a:r>
              <a:rPr lang="es-ES" sz="2400" i="1" dirty="0" smtClean="0"/>
              <a:t>          </a:t>
            </a:r>
            <a:r>
              <a:rPr lang="es-ES" sz="2800" dirty="0" smtClean="0"/>
              <a:t> </a:t>
            </a:r>
            <a:r>
              <a:rPr lang="es-ES" sz="2800" i="1" dirty="0" err="1" smtClean="0"/>
              <a:t>Bartleby</a:t>
            </a:r>
            <a:r>
              <a:rPr lang="es-ES" sz="2800" i="1" dirty="0" smtClean="0"/>
              <a:t> </a:t>
            </a:r>
            <a:r>
              <a:rPr lang="es-ES" sz="2800" i="1" dirty="0"/>
              <a:t>es un subalterno del narrador</a:t>
            </a:r>
            <a:r>
              <a:rPr lang="es-ES" sz="2800" dirty="0"/>
              <a:t>. </a:t>
            </a:r>
            <a:endParaRPr lang="es-ES" sz="2800" dirty="0" smtClean="0"/>
          </a:p>
          <a:p>
            <a:pPr marL="0" indent="0">
              <a:buNone/>
            </a:pPr>
            <a:endParaRPr lang="es-ES" sz="2400" dirty="0"/>
          </a:p>
        </p:txBody>
      </p:sp>
    </p:spTree>
    <p:extLst>
      <p:ext uri="{BB962C8B-B14F-4D97-AF65-F5344CB8AC3E}">
        <p14:creationId xmlns:p14="http://schemas.microsoft.com/office/powerpoint/2010/main" val="23693897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14922" y="993412"/>
            <a:ext cx="8235572" cy="2123658"/>
          </a:xfrm>
          <a:prstGeom prst="rect">
            <a:avLst/>
          </a:prstGeom>
          <a:noFill/>
        </p:spPr>
        <p:txBody>
          <a:bodyPr wrap="square" rtlCol="0">
            <a:spAutoFit/>
          </a:bodyPr>
          <a:lstStyle/>
          <a:p>
            <a:pPr algn="just"/>
            <a:r>
              <a:rPr lang="es-ES" sz="3600" baseline="30000" dirty="0" smtClean="0"/>
              <a:t>Ciudadano es aquel que es su propio señor, junto a sus iguales. Ciudadano es el que no es súbdito, el que no es vasallo, el que es dueño de su vida. Ciudadano es el que hace su vida, pero la hace con los que son iguales que él en el seno de la ciudad”.</a:t>
            </a:r>
          </a:p>
          <a:p>
            <a:r>
              <a:rPr lang="es-ES" dirty="0" smtClean="0"/>
              <a:t>						Adela </a:t>
            </a:r>
            <a:r>
              <a:rPr lang="es-ES" dirty="0"/>
              <a:t>Cortina, Consumo... luego existo (fragmento) </a:t>
            </a:r>
            <a:endParaRPr lang="es-ES" dirty="0" smtClean="0"/>
          </a:p>
          <a:p>
            <a:endParaRPr lang="es-ES" dirty="0"/>
          </a:p>
        </p:txBody>
      </p:sp>
      <p:sp>
        <p:nvSpPr>
          <p:cNvPr id="5" name="CuadroTexto 4"/>
          <p:cNvSpPr txBox="1"/>
          <p:nvPr/>
        </p:nvSpPr>
        <p:spPr>
          <a:xfrm>
            <a:off x="617391" y="3445505"/>
            <a:ext cx="8033103" cy="1220847"/>
          </a:xfrm>
          <a:prstGeom prst="rect">
            <a:avLst/>
          </a:prstGeom>
          <a:noFill/>
        </p:spPr>
        <p:txBody>
          <a:bodyPr wrap="square" rtlCol="0">
            <a:spAutoFit/>
          </a:bodyPr>
          <a:lstStyle/>
          <a:p>
            <a:r>
              <a:rPr lang="es-ES" sz="2800" b="1" baseline="30000" dirty="0" smtClean="0">
                <a:solidFill>
                  <a:srgbClr val="FF0000"/>
                </a:solidFill>
              </a:rPr>
              <a:t>INFERENCIA (POR </a:t>
            </a:r>
            <a:r>
              <a:rPr lang="es-ES" sz="2800" b="1" baseline="30000" dirty="0">
                <a:solidFill>
                  <a:srgbClr val="FF0000"/>
                </a:solidFill>
              </a:rPr>
              <a:t>DEDUCCIÓN </a:t>
            </a:r>
            <a:r>
              <a:rPr lang="es-ES" sz="3600" b="1" baseline="30000" dirty="0">
                <a:solidFill>
                  <a:srgbClr val="FF0000"/>
                </a:solidFill>
              </a:rPr>
              <a:t>- </a:t>
            </a:r>
            <a:r>
              <a:rPr lang="es-ES" sz="2600" b="1" baseline="30000" dirty="0">
                <a:solidFill>
                  <a:srgbClr val="FF0000"/>
                </a:solidFill>
              </a:rPr>
              <a:t>IDEA GENERAL SE APLICA A UN CASO PARTICULAR)</a:t>
            </a:r>
            <a:endParaRPr lang="es-ES" sz="2600" b="1" baseline="30000" dirty="0" smtClean="0">
              <a:solidFill>
                <a:srgbClr val="FF0000"/>
              </a:solidFill>
            </a:endParaRPr>
          </a:p>
          <a:p>
            <a:endParaRPr lang="es-ES" sz="3600" baseline="30000" dirty="0" smtClean="0"/>
          </a:p>
          <a:p>
            <a:r>
              <a:rPr lang="es-ES" sz="3800" i="1" baseline="30000" dirty="0" smtClean="0"/>
              <a:t>El </a:t>
            </a:r>
            <a:r>
              <a:rPr lang="es-ES" sz="3800" i="1" baseline="30000" dirty="0"/>
              <a:t>vasallo no es dueño de su vida</a:t>
            </a:r>
            <a:r>
              <a:rPr lang="es-ES" sz="3600" baseline="30000" dirty="0"/>
              <a:t>.</a:t>
            </a:r>
            <a:endParaRPr lang="es-ES" sz="3600" dirty="0"/>
          </a:p>
        </p:txBody>
      </p:sp>
    </p:spTree>
    <p:extLst>
      <p:ext uri="{BB962C8B-B14F-4D97-AF65-F5344CB8AC3E}">
        <p14:creationId xmlns:p14="http://schemas.microsoft.com/office/powerpoint/2010/main" val="15754169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2642" y="465269"/>
            <a:ext cx="8397612" cy="5470053"/>
          </a:xfrm>
        </p:spPr>
        <p:txBody>
          <a:bodyPr>
            <a:normAutofit/>
          </a:bodyPr>
          <a:lstStyle/>
          <a:p>
            <a:pPr algn="just"/>
            <a:r>
              <a:rPr lang="es-ES" sz="2400" dirty="0" smtClean="0"/>
              <a:t>“Hemos llevado a cabo catorce experimentos en los cuales hemos dividido a los pacientes en dos grupos, siete tratados con el medicamento y siete con un placebo. Entre los siete pacientes tratados con placebo, solamente en uno disminuyó el dolor </a:t>
            </a:r>
            <a:r>
              <a:rPr lang="es-ES" sz="2400" dirty="0" err="1" smtClean="0"/>
              <a:t>gástrico</a:t>
            </a:r>
            <a:r>
              <a:rPr lang="es-ES" sz="2400" dirty="0" smtClean="0"/>
              <a:t> y el dolor de cabeza, continuando la fiebre; mientras que los otros seis continuaron con la </a:t>
            </a:r>
            <a:r>
              <a:rPr lang="es-ES" sz="2400" dirty="0" err="1" smtClean="0"/>
              <a:t>sintomatología</a:t>
            </a:r>
            <a:r>
              <a:rPr lang="es-ES" sz="2600" dirty="0" smtClean="0"/>
              <a:t>. </a:t>
            </a:r>
            <a:r>
              <a:rPr lang="es-ES" sz="2400" dirty="0" smtClean="0"/>
              <a:t>De los pacientes tratados con el medicamento, los siete presentaron </a:t>
            </a:r>
            <a:r>
              <a:rPr lang="es-ES" sz="2400" dirty="0" err="1" smtClean="0"/>
              <a:t>mejoría</a:t>
            </a:r>
            <a:r>
              <a:rPr lang="es-ES" sz="2400" dirty="0" smtClean="0"/>
              <a:t> en los </a:t>
            </a:r>
            <a:r>
              <a:rPr lang="es-ES" sz="2400" dirty="0" err="1" smtClean="0"/>
              <a:t>síntomas</a:t>
            </a:r>
            <a:r>
              <a:rPr lang="es-ES" sz="2400" dirty="0" smtClean="0"/>
              <a:t> </a:t>
            </a:r>
            <a:r>
              <a:rPr lang="es-ES" sz="2400" dirty="0" err="1" smtClean="0"/>
              <a:t>gástricos</a:t>
            </a:r>
            <a:r>
              <a:rPr lang="es-ES" sz="2400" dirty="0" smtClean="0"/>
              <a:t>, dolor de cabeza y fiebre”. </a:t>
            </a:r>
          </a:p>
          <a:p>
            <a:pPr marL="0" indent="0" algn="just">
              <a:buNone/>
            </a:pPr>
            <a:r>
              <a:rPr lang="es-ES" sz="2800" b="1" baseline="30000" dirty="0" smtClean="0">
                <a:solidFill>
                  <a:srgbClr val="FF0000"/>
                </a:solidFill>
              </a:rPr>
              <a:t>							</a:t>
            </a:r>
          </a:p>
          <a:p>
            <a:pPr algn="just">
              <a:buFontTx/>
              <a:buChar char="-"/>
            </a:pPr>
            <a:r>
              <a:rPr lang="es-ES" sz="3000" b="1" baseline="30000" dirty="0" smtClean="0">
                <a:solidFill>
                  <a:srgbClr val="FF0000"/>
                </a:solidFill>
              </a:rPr>
              <a:t>INFERENCIA</a:t>
            </a:r>
            <a:r>
              <a:rPr lang="es-ES" sz="3000" b="1" dirty="0" smtClean="0">
                <a:solidFill>
                  <a:srgbClr val="FF0000"/>
                </a:solidFill>
              </a:rPr>
              <a:t> </a:t>
            </a:r>
            <a:r>
              <a:rPr lang="es-ES" sz="3000" b="1" baseline="30000" dirty="0" smtClean="0">
                <a:solidFill>
                  <a:srgbClr val="FF0000"/>
                </a:solidFill>
              </a:rPr>
              <a:t>(</a:t>
            </a:r>
            <a:r>
              <a:rPr lang="es-ES" sz="3000" b="1" baseline="30000" dirty="0">
                <a:solidFill>
                  <a:srgbClr val="FF0000"/>
                </a:solidFill>
              </a:rPr>
              <a:t>POR </a:t>
            </a:r>
            <a:r>
              <a:rPr lang="es-ES" sz="3000" b="1" baseline="30000" dirty="0" smtClean="0">
                <a:solidFill>
                  <a:srgbClr val="FF0000"/>
                </a:solidFill>
              </a:rPr>
              <a:t>INDUCCIÓN – relación entre datos se llega a una conclusión general)</a:t>
            </a:r>
          </a:p>
          <a:p>
            <a:pPr algn="just">
              <a:buFontTx/>
              <a:buChar char="-"/>
            </a:pPr>
            <a:r>
              <a:rPr lang="es-ES" sz="2400" i="1" dirty="0" smtClean="0"/>
              <a:t>		La </a:t>
            </a:r>
            <a:r>
              <a:rPr lang="es-ES" sz="2400" i="1" dirty="0" err="1" smtClean="0"/>
              <a:t>administración</a:t>
            </a:r>
            <a:r>
              <a:rPr lang="es-ES" sz="2400" i="1" dirty="0" smtClean="0"/>
              <a:t> de este medicamento es efectiva. </a:t>
            </a:r>
          </a:p>
          <a:p>
            <a:pPr algn="just"/>
            <a:endParaRPr lang="es-ES" sz="2400" i="1" dirty="0"/>
          </a:p>
          <a:p>
            <a:pPr algn="just"/>
            <a:endParaRPr lang="es-ES" sz="2600" dirty="0" smtClean="0"/>
          </a:p>
          <a:p>
            <a:endParaRPr lang="es-ES" dirty="0"/>
          </a:p>
        </p:txBody>
      </p:sp>
    </p:spTree>
    <p:extLst>
      <p:ext uri="{BB962C8B-B14F-4D97-AF65-F5344CB8AC3E}">
        <p14:creationId xmlns:p14="http://schemas.microsoft.com/office/powerpoint/2010/main" val="1756220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8229600" cy="1942089"/>
          </a:xfrm>
        </p:spPr>
        <p:txBody>
          <a:bodyPr>
            <a:normAutofit/>
          </a:bodyPr>
          <a:lstStyle/>
          <a:p>
            <a:r>
              <a:rPr lang="es-ES" b="1" dirty="0" smtClean="0"/>
              <a:t>Formulario </a:t>
            </a:r>
            <a:r>
              <a:rPr lang="es-ES" b="1" dirty="0" err="1" smtClean="0"/>
              <a:t>classromm</a:t>
            </a:r>
            <a:r>
              <a:rPr lang="es-ES" dirty="0" smtClean="0"/>
              <a:t/>
            </a:r>
            <a:br>
              <a:rPr lang="es-ES" dirty="0" smtClean="0"/>
            </a:br>
            <a:r>
              <a:rPr lang="es-ES" dirty="0" smtClean="0"/>
              <a:t>Taller de la clase (</a:t>
            </a:r>
            <a:r>
              <a:rPr lang="es-ES" dirty="0" err="1" smtClean="0"/>
              <a:t>abc</a:t>
            </a:r>
            <a:r>
              <a:rPr lang="es-ES" dirty="0" smtClean="0"/>
              <a:t>- </a:t>
            </a:r>
            <a:r>
              <a:rPr lang="es-ES" dirty="0" err="1" smtClean="0"/>
              <a:t>Mafalda</a:t>
            </a:r>
            <a:r>
              <a:rPr lang="es-ES" dirty="0" smtClean="0"/>
              <a:t>)</a:t>
            </a:r>
            <a:endParaRPr lang="es-ES" dirty="0"/>
          </a:p>
        </p:txBody>
      </p:sp>
      <p:sp>
        <p:nvSpPr>
          <p:cNvPr id="3" name="Marcador de contenido 2"/>
          <p:cNvSpPr>
            <a:spLocks noGrp="1"/>
          </p:cNvSpPr>
          <p:nvPr>
            <p:ph idx="1"/>
          </p:nvPr>
        </p:nvSpPr>
        <p:spPr>
          <a:xfrm>
            <a:off x="457200" y="1916545"/>
            <a:ext cx="8229600" cy="4209618"/>
          </a:xfrm>
        </p:spPr>
        <p:txBody>
          <a:bodyPr/>
          <a:lstStyle/>
          <a:p>
            <a:pPr marL="0" indent="0">
              <a:buNone/>
            </a:pPr>
            <a:endParaRPr lang="es-ES" dirty="0"/>
          </a:p>
          <a:p>
            <a:r>
              <a:rPr lang="es-ES" dirty="0" smtClean="0"/>
              <a:t>Dos textos</a:t>
            </a:r>
          </a:p>
          <a:p>
            <a:r>
              <a:rPr lang="es-ES" dirty="0" smtClean="0"/>
              <a:t>7 preguntas </a:t>
            </a:r>
          </a:p>
          <a:p>
            <a:r>
              <a:rPr lang="es-ES" dirty="0"/>
              <a:t>s</a:t>
            </a:r>
            <a:r>
              <a:rPr lang="es-ES" dirty="0" smtClean="0"/>
              <a:t>e responde durante la clase</a:t>
            </a:r>
          </a:p>
          <a:p>
            <a:r>
              <a:rPr lang="es-ES" dirty="0" smtClean="0"/>
              <a:t>30 minutos </a:t>
            </a:r>
          </a:p>
          <a:p>
            <a:r>
              <a:rPr lang="es-ES" dirty="0" smtClean="0"/>
              <a:t>Enviar al final </a:t>
            </a:r>
            <a:r>
              <a:rPr lang="es-ES" dirty="0" smtClean="0"/>
              <a:t>de la </a:t>
            </a:r>
            <a:r>
              <a:rPr lang="es-ES" dirty="0" smtClean="0"/>
              <a:t>clase.</a:t>
            </a:r>
            <a:endParaRPr lang="es-ES" dirty="0" smtClean="0"/>
          </a:p>
        </p:txBody>
      </p:sp>
    </p:spTree>
    <p:extLst>
      <p:ext uri="{BB962C8B-B14F-4D97-AF65-F5344CB8AC3E}">
        <p14:creationId xmlns:p14="http://schemas.microsoft.com/office/powerpoint/2010/main" val="33854688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TotalTime>
  <Words>737</Words>
  <Application>Microsoft Macintosh PowerPoint</Application>
  <PresentationFormat>Presentación en pantalla (4:3)</PresentationFormat>
  <Paragraphs>57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Nivel Inferencial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Formulario classromm Taller de la clase (abc- Mafalda)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Zulema Alcayaga Godoy</dc:creator>
  <cp:lastModifiedBy>Zulema Alcayaga Godoy</cp:lastModifiedBy>
  <cp:revision>9</cp:revision>
  <cp:lastPrinted>2020-07-07T16:14:08Z</cp:lastPrinted>
  <dcterms:created xsi:type="dcterms:W3CDTF">2020-07-06T02:16:58Z</dcterms:created>
  <dcterms:modified xsi:type="dcterms:W3CDTF">2020-08-10T19:45:59Z</dcterms:modified>
</cp:coreProperties>
</file>