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2" r:id="rId6"/>
    <p:sldId id="263" r:id="rId7"/>
    <p:sldId id="264" r:id="rId8"/>
    <p:sldId id="265" r:id="rId9"/>
    <p:sldId id="266"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16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80455C-0D80-4744-AED5-26220F8ACCA8}" type="doc">
      <dgm:prSet loTypeId="urn:microsoft.com/office/officeart/2005/8/layout/vList5" loCatId="" qsTypeId="urn:microsoft.com/office/officeart/2005/8/quickstyle/3D1" qsCatId="3D" csTypeId="urn:microsoft.com/office/officeart/2005/8/colors/accent1_2" csCatId="accent1" phldr="1"/>
      <dgm:spPr/>
      <dgm:t>
        <a:bodyPr/>
        <a:lstStyle/>
        <a:p>
          <a:endParaRPr lang="es-ES"/>
        </a:p>
      </dgm:t>
    </dgm:pt>
    <dgm:pt modelId="{6E594150-D9C9-DF48-87F1-B3EDD8D91A47}">
      <dgm:prSet phldrT="[Texto]"/>
      <dgm:spPr/>
      <dgm:t>
        <a:bodyPr/>
        <a:lstStyle/>
        <a:p>
          <a:r>
            <a:rPr lang="es-ES" dirty="0" smtClean="0"/>
            <a:t>SUPRIMIR</a:t>
          </a:r>
          <a:endParaRPr lang="es-ES" dirty="0"/>
        </a:p>
      </dgm:t>
    </dgm:pt>
    <dgm:pt modelId="{C12A54CB-251D-BE41-95D1-741ACBC341A5}" type="parTrans" cxnId="{8863737E-0000-9C48-A1B7-97CF38CFCE99}">
      <dgm:prSet/>
      <dgm:spPr/>
      <dgm:t>
        <a:bodyPr/>
        <a:lstStyle/>
        <a:p>
          <a:endParaRPr lang="es-ES"/>
        </a:p>
      </dgm:t>
    </dgm:pt>
    <dgm:pt modelId="{15ED41DC-A3DA-3A47-8C73-130C042AC078}" type="sibTrans" cxnId="{8863737E-0000-9C48-A1B7-97CF38CFCE99}">
      <dgm:prSet/>
      <dgm:spPr/>
      <dgm:t>
        <a:bodyPr/>
        <a:lstStyle/>
        <a:p>
          <a:endParaRPr lang="es-ES"/>
        </a:p>
      </dgm:t>
    </dgm:pt>
    <dgm:pt modelId="{F6B7EE7D-D20F-1A4E-8C23-DA84141B57E0}">
      <dgm:prSet phldrT="[Texto]"/>
      <dgm:spPr/>
      <dgm:t>
        <a:bodyPr/>
        <a:lstStyle/>
        <a:p>
          <a:r>
            <a:rPr lang="es-ES" dirty="0" smtClean="0"/>
            <a:t>Omite datos que no aportan a la información. </a:t>
          </a:r>
          <a:endParaRPr lang="es-ES" dirty="0"/>
        </a:p>
      </dgm:t>
    </dgm:pt>
    <dgm:pt modelId="{2AB0154F-5657-2E44-B827-8D047AE8F021}" type="parTrans" cxnId="{241E7BC9-A997-1B47-95A7-4559E28E1E0E}">
      <dgm:prSet/>
      <dgm:spPr/>
      <dgm:t>
        <a:bodyPr/>
        <a:lstStyle/>
        <a:p>
          <a:endParaRPr lang="es-ES"/>
        </a:p>
      </dgm:t>
    </dgm:pt>
    <dgm:pt modelId="{EB3FC114-34A3-494A-90F7-CFAE481C8EAC}" type="sibTrans" cxnId="{241E7BC9-A997-1B47-95A7-4559E28E1E0E}">
      <dgm:prSet/>
      <dgm:spPr/>
      <dgm:t>
        <a:bodyPr/>
        <a:lstStyle/>
        <a:p>
          <a:endParaRPr lang="es-ES"/>
        </a:p>
      </dgm:t>
    </dgm:pt>
    <dgm:pt modelId="{23B4DB7C-5950-454A-8936-C951A233283F}">
      <dgm:prSet phldrT="[Texto]"/>
      <dgm:spPr/>
      <dgm:t>
        <a:bodyPr/>
        <a:lstStyle/>
        <a:p>
          <a:r>
            <a:rPr lang="es-ES" dirty="0" smtClean="0"/>
            <a:t>Ejemplos – Detalles - Repeticiones</a:t>
          </a:r>
          <a:endParaRPr lang="es-ES" dirty="0"/>
        </a:p>
      </dgm:t>
    </dgm:pt>
    <dgm:pt modelId="{DF31A8B9-C9D6-BC49-BA23-D459ABD077F8}" type="parTrans" cxnId="{B1714D8C-0092-534B-A344-1A6D502E3437}">
      <dgm:prSet/>
      <dgm:spPr/>
      <dgm:t>
        <a:bodyPr/>
        <a:lstStyle/>
        <a:p>
          <a:endParaRPr lang="es-ES"/>
        </a:p>
      </dgm:t>
    </dgm:pt>
    <dgm:pt modelId="{10D8D369-AA74-7641-A766-2CB913F7BF56}" type="sibTrans" cxnId="{B1714D8C-0092-534B-A344-1A6D502E3437}">
      <dgm:prSet/>
      <dgm:spPr/>
      <dgm:t>
        <a:bodyPr/>
        <a:lstStyle/>
        <a:p>
          <a:endParaRPr lang="es-ES"/>
        </a:p>
      </dgm:t>
    </dgm:pt>
    <dgm:pt modelId="{760F517E-7B51-E040-B878-A59984706120}">
      <dgm:prSet phldrT="[Texto]"/>
      <dgm:spPr/>
      <dgm:t>
        <a:bodyPr/>
        <a:lstStyle/>
        <a:p>
          <a:r>
            <a:rPr lang="es-ES" dirty="0" smtClean="0"/>
            <a:t>SELECCIONAR</a:t>
          </a:r>
          <a:endParaRPr lang="es-ES" dirty="0"/>
        </a:p>
      </dgm:t>
    </dgm:pt>
    <dgm:pt modelId="{1074EF4E-542E-B84F-997B-7703C6D2C957}" type="parTrans" cxnId="{D56BE9C4-6893-B646-8D0C-3AA4BD1DD170}">
      <dgm:prSet/>
      <dgm:spPr/>
      <dgm:t>
        <a:bodyPr/>
        <a:lstStyle/>
        <a:p>
          <a:endParaRPr lang="es-ES"/>
        </a:p>
      </dgm:t>
    </dgm:pt>
    <dgm:pt modelId="{F9A19885-CEE2-004C-9871-799653817456}" type="sibTrans" cxnId="{D56BE9C4-6893-B646-8D0C-3AA4BD1DD170}">
      <dgm:prSet/>
      <dgm:spPr/>
      <dgm:t>
        <a:bodyPr/>
        <a:lstStyle/>
        <a:p>
          <a:endParaRPr lang="es-ES"/>
        </a:p>
      </dgm:t>
    </dgm:pt>
    <dgm:pt modelId="{1D8D71D2-1D4C-2D48-A990-DFA23346835E}">
      <dgm:prSet phldrT="[Texto]"/>
      <dgm:spPr/>
      <dgm:t>
        <a:bodyPr/>
        <a:lstStyle/>
        <a:p>
          <a:r>
            <a:rPr lang="es-ES" dirty="0" smtClean="0"/>
            <a:t>Elige oraciones necesarias para el sentido general.</a:t>
          </a:r>
          <a:endParaRPr lang="es-ES" dirty="0"/>
        </a:p>
      </dgm:t>
    </dgm:pt>
    <dgm:pt modelId="{9E7BD14F-7862-0543-A5FA-4AFEACF27A79}" type="parTrans" cxnId="{823601DF-06A4-AE44-A5A2-1F3C9F853E61}">
      <dgm:prSet/>
      <dgm:spPr/>
      <dgm:t>
        <a:bodyPr/>
        <a:lstStyle/>
        <a:p>
          <a:endParaRPr lang="es-ES"/>
        </a:p>
      </dgm:t>
    </dgm:pt>
    <dgm:pt modelId="{C6D49A69-7338-4E45-992C-46A42D1573BD}" type="sibTrans" cxnId="{823601DF-06A4-AE44-A5A2-1F3C9F853E61}">
      <dgm:prSet/>
      <dgm:spPr/>
      <dgm:t>
        <a:bodyPr/>
        <a:lstStyle/>
        <a:p>
          <a:endParaRPr lang="es-ES"/>
        </a:p>
      </dgm:t>
    </dgm:pt>
    <dgm:pt modelId="{B7F4FF50-40EB-DE49-96A2-BD7E8DC4BC91}">
      <dgm:prSet phldrT="[Texto]"/>
      <dgm:spPr/>
      <dgm:t>
        <a:bodyPr/>
        <a:lstStyle/>
        <a:p>
          <a:r>
            <a:rPr lang="es-ES" dirty="0" smtClean="0"/>
            <a:t>SIMPLIFICAR</a:t>
          </a:r>
          <a:endParaRPr lang="es-ES" dirty="0"/>
        </a:p>
      </dgm:t>
    </dgm:pt>
    <dgm:pt modelId="{D56C960A-D144-A84A-8780-981184F7B836}" type="parTrans" cxnId="{EB8B97F0-96BA-E149-B934-65E4C7306388}">
      <dgm:prSet/>
      <dgm:spPr/>
      <dgm:t>
        <a:bodyPr/>
        <a:lstStyle/>
        <a:p>
          <a:endParaRPr lang="es-ES"/>
        </a:p>
      </dgm:t>
    </dgm:pt>
    <dgm:pt modelId="{FFD5E70B-CE00-4D41-AAD3-157A6EF9BE0B}" type="sibTrans" cxnId="{EB8B97F0-96BA-E149-B934-65E4C7306388}">
      <dgm:prSet/>
      <dgm:spPr/>
      <dgm:t>
        <a:bodyPr/>
        <a:lstStyle/>
        <a:p>
          <a:endParaRPr lang="es-ES"/>
        </a:p>
      </dgm:t>
    </dgm:pt>
    <dgm:pt modelId="{35FF5FFA-BE60-064D-A30D-1A4E8182B105}">
      <dgm:prSet/>
      <dgm:spPr/>
      <dgm:t>
        <a:bodyPr/>
        <a:lstStyle/>
        <a:p>
          <a:r>
            <a:rPr lang="es-ES" dirty="0" smtClean="0"/>
            <a:t>CONSTRUIR</a:t>
          </a:r>
          <a:endParaRPr lang="es-ES" dirty="0"/>
        </a:p>
      </dgm:t>
    </dgm:pt>
    <dgm:pt modelId="{4763300D-0304-C848-87AE-214AED93022C}" type="sibTrans" cxnId="{013E2D58-F998-0A42-B943-5C309205E407}">
      <dgm:prSet/>
      <dgm:spPr/>
      <dgm:t>
        <a:bodyPr/>
        <a:lstStyle/>
        <a:p>
          <a:endParaRPr lang="es-ES"/>
        </a:p>
      </dgm:t>
    </dgm:pt>
    <dgm:pt modelId="{071C863F-EF8D-304C-BACF-43694F5B5DC9}" type="parTrans" cxnId="{013E2D58-F998-0A42-B943-5C309205E407}">
      <dgm:prSet/>
      <dgm:spPr/>
      <dgm:t>
        <a:bodyPr/>
        <a:lstStyle/>
        <a:p>
          <a:endParaRPr lang="es-ES"/>
        </a:p>
      </dgm:t>
    </dgm:pt>
    <dgm:pt modelId="{3A1BC8FD-EDE7-654E-9CB9-C34955805459}">
      <dgm:prSet phldrT="[Texto]"/>
      <dgm:spPr/>
      <dgm:t>
        <a:bodyPr/>
        <a:lstStyle/>
        <a:p>
          <a:r>
            <a:rPr lang="es-ES" dirty="0" smtClean="0"/>
            <a:t>Reemplaza datos por categorías agrupadoras o elementos comunes.</a:t>
          </a:r>
          <a:endParaRPr lang="es-ES" dirty="0"/>
        </a:p>
      </dgm:t>
    </dgm:pt>
    <dgm:pt modelId="{9A12DD1B-FDD8-A047-94F7-B06E263F1FE8}" type="sibTrans" cxnId="{36D784E3-CF51-A84D-8240-1E86E416F75B}">
      <dgm:prSet/>
      <dgm:spPr/>
      <dgm:t>
        <a:bodyPr/>
        <a:lstStyle/>
        <a:p>
          <a:endParaRPr lang="es-ES"/>
        </a:p>
      </dgm:t>
    </dgm:pt>
    <dgm:pt modelId="{AB7C2BBF-E8F3-FA43-95E7-274BCC7D7596}" type="parTrans" cxnId="{36D784E3-CF51-A84D-8240-1E86E416F75B}">
      <dgm:prSet/>
      <dgm:spPr/>
      <dgm:t>
        <a:bodyPr/>
        <a:lstStyle/>
        <a:p>
          <a:endParaRPr lang="es-ES"/>
        </a:p>
      </dgm:t>
    </dgm:pt>
    <dgm:pt modelId="{E0F3083F-BD63-2342-9B8C-9FE987B25612}" type="pres">
      <dgm:prSet presAssocID="{AF80455C-0D80-4744-AED5-26220F8ACCA8}" presName="Name0" presStyleCnt="0">
        <dgm:presLayoutVars>
          <dgm:dir/>
          <dgm:animLvl val="lvl"/>
          <dgm:resizeHandles val="exact"/>
        </dgm:presLayoutVars>
      </dgm:prSet>
      <dgm:spPr/>
      <dgm:t>
        <a:bodyPr/>
        <a:lstStyle/>
        <a:p>
          <a:endParaRPr lang="es-ES"/>
        </a:p>
      </dgm:t>
    </dgm:pt>
    <dgm:pt modelId="{DC209004-DD9E-1C46-9E4D-8387C54B633D}" type="pres">
      <dgm:prSet presAssocID="{6E594150-D9C9-DF48-87F1-B3EDD8D91A47}" presName="linNode" presStyleCnt="0"/>
      <dgm:spPr/>
    </dgm:pt>
    <dgm:pt modelId="{A9B32340-CE2F-124D-827C-539C81DF0545}" type="pres">
      <dgm:prSet presAssocID="{6E594150-D9C9-DF48-87F1-B3EDD8D91A47}" presName="parentText" presStyleLbl="node1" presStyleIdx="0" presStyleCnt="4">
        <dgm:presLayoutVars>
          <dgm:chMax val="1"/>
          <dgm:bulletEnabled val="1"/>
        </dgm:presLayoutVars>
      </dgm:prSet>
      <dgm:spPr/>
      <dgm:t>
        <a:bodyPr/>
        <a:lstStyle/>
        <a:p>
          <a:endParaRPr lang="es-ES"/>
        </a:p>
      </dgm:t>
    </dgm:pt>
    <dgm:pt modelId="{140E159F-BEEE-4146-ACAB-5C02AD641340}" type="pres">
      <dgm:prSet presAssocID="{6E594150-D9C9-DF48-87F1-B3EDD8D91A47}" presName="descendantText" presStyleLbl="alignAccFollowNode1" presStyleIdx="0" presStyleCnt="3">
        <dgm:presLayoutVars>
          <dgm:bulletEnabled val="1"/>
        </dgm:presLayoutVars>
      </dgm:prSet>
      <dgm:spPr/>
      <dgm:t>
        <a:bodyPr/>
        <a:lstStyle/>
        <a:p>
          <a:endParaRPr lang="es-ES"/>
        </a:p>
      </dgm:t>
    </dgm:pt>
    <dgm:pt modelId="{2E4DFBD4-95A2-7342-8E3C-FE495352CE2D}" type="pres">
      <dgm:prSet presAssocID="{15ED41DC-A3DA-3A47-8C73-130C042AC078}" presName="sp" presStyleCnt="0"/>
      <dgm:spPr/>
    </dgm:pt>
    <dgm:pt modelId="{E1FE3D0D-008B-AF47-A562-2F5ED4E3A8D7}" type="pres">
      <dgm:prSet presAssocID="{760F517E-7B51-E040-B878-A59984706120}" presName="linNode" presStyleCnt="0"/>
      <dgm:spPr/>
    </dgm:pt>
    <dgm:pt modelId="{D63993E0-62C8-AE45-8E62-9D23B5DED2D9}" type="pres">
      <dgm:prSet presAssocID="{760F517E-7B51-E040-B878-A59984706120}" presName="parentText" presStyleLbl="node1" presStyleIdx="1" presStyleCnt="4">
        <dgm:presLayoutVars>
          <dgm:chMax val="1"/>
          <dgm:bulletEnabled val="1"/>
        </dgm:presLayoutVars>
      </dgm:prSet>
      <dgm:spPr/>
      <dgm:t>
        <a:bodyPr/>
        <a:lstStyle/>
        <a:p>
          <a:endParaRPr lang="es-ES"/>
        </a:p>
      </dgm:t>
    </dgm:pt>
    <dgm:pt modelId="{0E0512FE-66E6-5745-BE4B-DA6CBED8D0C6}" type="pres">
      <dgm:prSet presAssocID="{760F517E-7B51-E040-B878-A59984706120}" presName="descendantText" presStyleLbl="alignAccFollowNode1" presStyleIdx="1" presStyleCnt="3">
        <dgm:presLayoutVars>
          <dgm:bulletEnabled val="1"/>
        </dgm:presLayoutVars>
      </dgm:prSet>
      <dgm:spPr/>
      <dgm:t>
        <a:bodyPr/>
        <a:lstStyle/>
        <a:p>
          <a:endParaRPr lang="es-ES"/>
        </a:p>
      </dgm:t>
    </dgm:pt>
    <dgm:pt modelId="{9DE5E08A-F12D-4B44-AB8A-D236BF1306A0}" type="pres">
      <dgm:prSet presAssocID="{F9A19885-CEE2-004C-9871-799653817456}" presName="sp" presStyleCnt="0"/>
      <dgm:spPr/>
    </dgm:pt>
    <dgm:pt modelId="{02B98EB9-FAA9-2E46-97DD-EB35B9B540F6}" type="pres">
      <dgm:prSet presAssocID="{B7F4FF50-40EB-DE49-96A2-BD7E8DC4BC91}" presName="linNode" presStyleCnt="0"/>
      <dgm:spPr/>
    </dgm:pt>
    <dgm:pt modelId="{47163F59-A448-8E4C-9050-0E3A7C3FA64D}" type="pres">
      <dgm:prSet presAssocID="{B7F4FF50-40EB-DE49-96A2-BD7E8DC4BC91}" presName="parentText" presStyleLbl="node1" presStyleIdx="2" presStyleCnt="4">
        <dgm:presLayoutVars>
          <dgm:chMax val="1"/>
          <dgm:bulletEnabled val="1"/>
        </dgm:presLayoutVars>
      </dgm:prSet>
      <dgm:spPr/>
      <dgm:t>
        <a:bodyPr/>
        <a:lstStyle/>
        <a:p>
          <a:endParaRPr lang="es-ES"/>
        </a:p>
      </dgm:t>
    </dgm:pt>
    <dgm:pt modelId="{EAB6CE35-5473-4441-AB1D-7DD99A1D4DC9}" type="pres">
      <dgm:prSet presAssocID="{B7F4FF50-40EB-DE49-96A2-BD7E8DC4BC91}" presName="descendantText" presStyleLbl="alignAccFollowNode1" presStyleIdx="2" presStyleCnt="3">
        <dgm:presLayoutVars>
          <dgm:bulletEnabled val="1"/>
        </dgm:presLayoutVars>
      </dgm:prSet>
      <dgm:spPr/>
      <dgm:t>
        <a:bodyPr/>
        <a:lstStyle/>
        <a:p>
          <a:endParaRPr lang="es-ES"/>
        </a:p>
      </dgm:t>
    </dgm:pt>
    <dgm:pt modelId="{666E823E-7022-6C45-8E7D-A9B3D15F7B37}" type="pres">
      <dgm:prSet presAssocID="{FFD5E70B-CE00-4D41-AAD3-157A6EF9BE0B}" presName="sp" presStyleCnt="0"/>
      <dgm:spPr/>
    </dgm:pt>
    <dgm:pt modelId="{BECE275F-3528-7441-9CDC-DEF36BFEFBC6}" type="pres">
      <dgm:prSet presAssocID="{35FF5FFA-BE60-064D-A30D-1A4E8182B105}" presName="linNode" presStyleCnt="0"/>
      <dgm:spPr/>
    </dgm:pt>
    <dgm:pt modelId="{7E0D85BB-A5BD-5040-B7AC-A2EAF40EAD9F}" type="pres">
      <dgm:prSet presAssocID="{35FF5FFA-BE60-064D-A30D-1A4E8182B105}" presName="parentText" presStyleLbl="node1" presStyleIdx="3" presStyleCnt="4">
        <dgm:presLayoutVars>
          <dgm:chMax val="1"/>
          <dgm:bulletEnabled val="1"/>
        </dgm:presLayoutVars>
      </dgm:prSet>
      <dgm:spPr/>
      <dgm:t>
        <a:bodyPr/>
        <a:lstStyle/>
        <a:p>
          <a:endParaRPr lang="es-ES"/>
        </a:p>
      </dgm:t>
    </dgm:pt>
  </dgm:ptLst>
  <dgm:cxnLst>
    <dgm:cxn modelId="{1DDE7BC1-E865-5246-A670-F6DC6C51A1D5}" type="presOf" srcId="{6E594150-D9C9-DF48-87F1-B3EDD8D91A47}" destId="{A9B32340-CE2F-124D-827C-539C81DF0545}" srcOrd="0" destOrd="0" presId="urn:microsoft.com/office/officeart/2005/8/layout/vList5"/>
    <dgm:cxn modelId="{6F83DA9D-E8B3-AC42-ABDC-5D63AA22B8B5}" type="presOf" srcId="{AF80455C-0D80-4744-AED5-26220F8ACCA8}" destId="{E0F3083F-BD63-2342-9B8C-9FE987B25612}" srcOrd="0" destOrd="0" presId="urn:microsoft.com/office/officeart/2005/8/layout/vList5"/>
    <dgm:cxn modelId="{D56BE9C4-6893-B646-8D0C-3AA4BD1DD170}" srcId="{AF80455C-0D80-4744-AED5-26220F8ACCA8}" destId="{760F517E-7B51-E040-B878-A59984706120}" srcOrd="1" destOrd="0" parTransId="{1074EF4E-542E-B84F-997B-7703C6D2C957}" sibTransId="{F9A19885-CEE2-004C-9871-799653817456}"/>
    <dgm:cxn modelId="{241E7BC9-A997-1B47-95A7-4559E28E1E0E}" srcId="{6E594150-D9C9-DF48-87F1-B3EDD8D91A47}" destId="{F6B7EE7D-D20F-1A4E-8C23-DA84141B57E0}" srcOrd="0" destOrd="0" parTransId="{2AB0154F-5657-2E44-B827-8D047AE8F021}" sibTransId="{EB3FC114-34A3-494A-90F7-CFAE481C8EAC}"/>
    <dgm:cxn modelId="{36D784E3-CF51-A84D-8240-1E86E416F75B}" srcId="{B7F4FF50-40EB-DE49-96A2-BD7E8DC4BC91}" destId="{3A1BC8FD-EDE7-654E-9CB9-C34955805459}" srcOrd="0" destOrd="0" parTransId="{AB7C2BBF-E8F3-FA43-95E7-274BCC7D7596}" sibTransId="{9A12DD1B-FDD8-A047-94F7-B06E263F1FE8}"/>
    <dgm:cxn modelId="{B1714D8C-0092-534B-A344-1A6D502E3437}" srcId="{6E594150-D9C9-DF48-87F1-B3EDD8D91A47}" destId="{23B4DB7C-5950-454A-8936-C951A233283F}" srcOrd="1" destOrd="0" parTransId="{DF31A8B9-C9D6-BC49-BA23-D459ABD077F8}" sibTransId="{10D8D369-AA74-7641-A766-2CB913F7BF56}"/>
    <dgm:cxn modelId="{34CB7214-69D6-514F-AEB4-3156183AC813}" type="presOf" srcId="{B7F4FF50-40EB-DE49-96A2-BD7E8DC4BC91}" destId="{47163F59-A448-8E4C-9050-0E3A7C3FA64D}" srcOrd="0" destOrd="0" presId="urn:microsoft.com/office/officeart/2005/8/layout/vList5"/>
    <dgm:cxn modelId="{E2C9ECCD-160E-8744-A18B-304121098291}" type="presOf" srcId="{1D8D71D2-1D4C-2D48-A990-DFA23346835E}" destId="{0E0512FE-66E6-5745-BE4B-DA6CBED8D0C6}" srcOrd="0" destOrd="0" presId="urn:microsoft.com/office/officeart/2005/8/layout/vList5"/>
    <dgm:cxn modelId="{420613DA-CD17-E349-8D1D-9A2E6A40380D}" type="presOf" srcId="{35FF5FFA-BE60-064D-A30D-1A4E8182B105}" destId="{7E0D85BB-A5BD-5040-B7AC-A2EAF40EAD9F}" srcOrd="0" destOrd="0" presId="urn:microsoft.com/office/officeart/2005/8/layout/vList5"/>
    <dgm:cxn modelId="{8863737E-0000-9C48-A1B7-97CF38CFCE99}" srcId="{AF80455C-0D80-4744-AED5-26220F8ACCA8}" destId="{6E594150-D9C9-DF48-87F1-B3EDD8D91A47}" srcOrd="0" destOrd="0" parTransId="{C12A54CB-251D-BE41-95D1-741ACBC341A5}" sibTransId="{15ED41DC-A3DA-3A47-8C73-130C042AC078}"/>
    <dgm:cxn modelId="{013E2D58-F998-0A42-B943-5C309205E407}" srcId="{AF80455C-0D80-4744-AED5-26220F8ACCA8}" destId="{35FF5FFA-BE60-064D-A30D-1A4E8182B105}" srcOrd="3" destOrd="0" parTransId="{071C863F-EF8D-304C-BACF-43694F5B5DC9}" sibTransId="{4763300D-0304-C848-87AE-214AED93022C}"/>
    <dgm:cxn modelId="{CD56516B-F076-EC42-9CE5-0BB937FD122F}" type="presOf" srcId="{F6B7EE7D-D20F-1A4E-8C23-DA84141B57E0}" destId="{140E159F-BEEE-4146-ACAB-5C02AD641340}" srcOrd="0" destOrd="0" presId="urn:microsoft.com/office/officeart/2005/8/layout/vList5"/>
    <dgm:cxn modelId="{34BE4C87-4189-D64F-A682-B8CF0EE475D7}" type="presOf" srcId="{23B4DB7C-5950-454A-8936-C951A233283F}" destId="{140E159F-BEEE-4146-ACAB-5C02AD641340}" srcOrd="0" destOrd="1" presId="urn:microsoft.com/office/officeart/2005/8/layout/vList5"/>
    <dgm:cxn modelId="{EB8B97F0-96BA-E149-B934-65E4C7306388}" srcId="{AF80455C-0D80-4744-AED5-26220F8ACCA8}" destId="{B7F4FF50-40EB-DE49-96A2-BD7E8DC4BC91}" srcOrd="2" destOrd="0" parTransId="{D56C960A-D144-A84A-8780-981184F7B836}" sibTransId="{FFD5E70B-CE00-4D41-AAD3-157A6EF9BE0B}"/>
    <dgm:cxn modelId="{45445262-57FF-CC4D-BE1D-D94CE50F84AD}" type="presOf" srcId="{760F517E-7B51-E040-B878-A59984706120}" destId="{D63993E0-62C8-AE45-8E62-9D23B5DED2D9}" srcOrd="0" destOrd="0" presId="urn:microsoft.com/office/officeart/2005/8/layout/vList5"/>
    <dgm:cxn modelId="{E7511DCD-02C6-3645-8075-A759DA27D451}" type="presOf" srcId="{3A1BC8FD-EDE7-654E-9CB9-C34955805459}" destId="{EAB6CE35-5473-4441-AB1D-7DD99A1D4DC9}" srcOrd="0" destOrd="0" presId="urn:microsoft.com/office/officeart/2005/8/layout/vList5"/>
    <dgm:cxn modelId="{823601DF-06A4-AE44-A5A2-1F3C9F853E61}" srcId="{760F517E-7B51-E040-B878-A59984706120}" destId="{1D8D71D2-1D4C-2D48-A990-DFA23346835E}" srcOrd="0" destOrd="0" parTransId="{9E7BD14F-7862-0543-A5FA-4AFEACF27A79}" sibTransId="{C6D49A69-7338-4E45-992C-46A42D1573BD}"/>
    <dgm:cxn modelId="{680D332E-A5C9-4E48-8C5D-965C70B83469}" type="presParOf" srcId="{E0F3083F-BD63-2342-9B8C-9FE987B25612}" destId="{DC209004-DD9E-1C46-9E4D-8387C54B633D}" srcOrd="0" destOrd="0" presId="urn:microsoft.com/office/officeart/2005/8/layout/vList5"/>
    <dgm:cxn modelId="{44687984-1F03-DA4B-972E-181B7B002381}" type="presParOf" srcId="{DC209004-DD9E-1C46-9E4D-8387C54B633D}" destId="{A9B32340-CE2F-124D-827C-539C81DF0545}" srcOrd="0" destOrd="0" presId="urn:microsoft.com/office/officeart/2005/8/layout/vList5"/>
    <dgm:cxn modelId="{4E9835C1-DF14-7F4F-A6E4-920E06E9913D}" type="presParOf" srcId="{DC209004-DD9E-1C46-9E4D-8387C54B633D}" destId="{140E159F-BEEE-4146-ACAB-5C02AD641340}" srcOrd="1" destOrd="0" presId="urn:microsoft.com/office/officeart/2005/8/layout/vList5"/>
    <dgm:cxn modelId="{E9C2FA2E-2375-E64D-A935-52F5FE698AFD}" type="presParOf" srcId="{E0F3083F-BD63-2342-9B8C-9FE987B25612}" destId="{2E4DFBD4-95A2-7342-8E3C-FE495352CE2D}" srcOrd="1" destOrd="0" presId="urn:microsoft.com/office/officeart/2005/8/layout/vList5"/>
    <dgm:cxn modelId="{650D6152-1C4F-E845-81AF-3230286540E0}" type="presParOf" srcId="{E0F3083F-BD63-2342-9B8C-9FE987B25612}" destId="{E1FE3D0D-008B-AF47-A562-2F5ED4E3A8D7}" srcOrd="2" destOrd="0" presId="urn:microsoft.com/office/officeart/2005/8/layout/vList5"/>
    <dgm:cxn modelId="{D5CDF976-10F4-CC4F-BCBC-CB8141A158B0}" type="presParOf" srcId="{E1FE3D0D-008B-AF47-A562-2F5ED4E3A8D7}" destId="{D63993E0-62C8-AE45-8E62-9D23B5DED2D9}" srcOrd="0" destOrd="0" presId="urn:microsoft.com/office/officeart/2005/8/layout/vList5"/>
    <dgm:cxn modelId="{08B66AC5-2F20-2240-A4D6-92B13570DCD4}" type="presParOf" srcId="{E1FE3D0D-008B-AF47-A562-2F5ED4E3A8D7}" destId="{0E0512FE-66E6-5745-BE4B-DA6CBED8D0C6}" srcOrd="1" destOrd="0" presId="urn:microsoft.com/office/officeart/2005/8/layout/vList5"/>
    <dgm:cxn modelId="{F481BBDF-D037-3A4A-9230-A77F127C21EB}" type="presParOf" srcId="{E0F3083F-BD63-2342-9B8C-9FE987B25612}" destId="{9DE5E08A-F12D-4B44-AB8A-D236BF1306A0}" srcOrd="3" destOrd="0" presId="urn:microsoft.com/office/officeart/2005/8/layout/vList5"/>
    <dgm:cxn modelId="{3998FBB1-B107-A447-BA43-F7B34F79BBFF}" type="presParOf" srcId="{E0F3083F-BD63-2342-9B8C-9FE987B25612}" destId="{02B98EB9-FAA9-2E46-97DD-EB35B9B540F6}" srcOrd="4" destOrd="0" presId="urn:microsoft.com/office/officeart/2005/8/layout/vList5"/>
    <dgm:cxn modelId="{D2916C87-C491-2640-ACC3-6806D6C70234}" type="presParOf" srcId="{02B98EB9-FAA9-2E46-97DD-EB35B9B540F6}" destId="{47163F59-A448-8E4C-9050-0E3A7C3FA64D}" srcOrd="0" destOrd="0" presId="urn:microsoft.com/office/officeart/2005/8/layout/vList5"/>
    <dgm:cxn modelId="{7604E26D-1C19-AA4F-B748-656B109FCC6E}" type="presParOf" srcId="{02B98EB9-FAA9-2E46-97DD-EB35B9B540F6}" destId="{EAB6CE35-5473-4441-AB1D-7DD99A1D4DC9}" srcOrd="1" destOrd="0" presId="urn:microsoft.com/office/officeart/2005/8/layout/vList5"/>
    <dgm:cxn modelId="{48AB8E92-DCD9-124F-A431-BD07EB32055A}" type="presParOf" srcId="{E0F3083F-BD63-2342-9B8C-9FE987B25612}" destId="{666E823E-7022-6C45-8E7D-A9B3D15F7B37}" srcOrd="5" destOrd="0" presId="urn:microsoft.com/office/officeart/2005/8/layout/vList5"/>
    <dgm:cxn modelId="{2CB62EDB-52AE-E24F-847C-645B4D397071}" type="presParOf" srcId="{E0F3083F-BD63-2342-9B8C-9FE987B25612}" destId="{BECE275F-3528-7441-9CDC-DEF36BFEFBC6}" srcOrd="6" destOrd="0" presId="urn:microsoft.com/office/officeart/2005/8/layout/vList5"/>
    <dgm:cxn modelId="{85FA32B5-D4CF-2E47-A64A-2DCDBB5C3D15}" type="presParOf" srcId="{BECE275F-3528-7441-9CDC-DEF36BFEFBC6}" destId="{7E0D85BB-A5BD-5040-B7AC-A2EAF40EAD9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E159F-BEEE-4146-ACAB-5C02AD641340}">
      <dsp:nvSpPr>
        <dsp:cNvPr id="0" name=""/>
        <dsp:cNvSpPr/>
      </dsp:nvSpPr>
      <dsp:spPr>
        <a:xfrm rot="5400000">
          <a:off x="4672003" y="-1941812"/>
          <a:ext cx="654537" cy="470519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Omite datos que no aportan a la información. </a:t>
          </a:r>
          <a:endParaRPr lang="es-ES" sz="1700" kern="1200" dirty="0"/>
        </a:p>
        <a:p>
          <a:pPr marL="171450" lvl="1" indent="-171450" algn="l" defTabSz="755650">
            <a:lnSpc>
              <a:spcPct val="90000"/>
            </a:lnSpc>
            <a:spcBef>
              <a:spcPct val="0"/>
            </a:spcBef>
            <a:spcAft>
              <a:spcPct val="15000"/>
            </a:spcAft>
            <a:buChar char="••"/>
          </a:pPr>
          <a:r>
            <a:rPr lang="es-ES" sz="1700" kern="1200" dirty="0" smtClean="0"/>
            <a:t>Ejemplos – Detalles - Repeticiones</a:t>
          </a:r>
          <a:endParaRPr lang="es-ES" sz="1700" kern="1200" dirty="0"/>
        </a:p>
      </dsp:txBody>
      <dsp:txXfrm rot="-5400000">
        <a:off x="2646673" y="115470"/>
        <a:ext cx="4673245" cy="590633"/>
      </dsp:txXfrm>
    </dsp:sp>
    <dsp:sp modelId="{A9B32340-CE2F-124D-827C-539C81DF0545}">
      <dsp:nvSpPr>
        <dsp:cNvPr id="0" name=""/>
        <dsp:cNvSpPr/>
      </dsp:nvSpPr>
      <dsp:spPr>
        <a:xfrm>
          <a:off x="0" y="1701"/>
          <a:ext cx="2646673" cy="81817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 sz="2400" kern="1200" dirty="0" smtClean="0"/>
            <a:t>SUPRIMIR</a:t>
          </a:r>
          <a:endParaRPr lang="es-ES" sz="2400" kern="1200" dirty="0"/>
        </a:p>
      </dsp:txBody>
      <dsp:txXfrm>
        <a:off x="39940" y="41641"/>
        <a:ext cx="2566793" cy="738291"/>
      </dsp:txXfrm>
    </dsp:sp>
    <dsp:sp modelId="{0E0512FE-66E6-5745-BE4B-DA6CBED8D0C6}">
      <dsp:nvSpPr>
        <dsp:cNvPr id="0" name=""/>
        <dsp:cNvSpPr/>
      </dsp:nvSpPr>
      <dsp:spPr>
        <a:xfrm rot="5400000">
          <a:off x="4672003" y="-1082732"/>
          <a:ext cx="654537" cy="470519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Elige oraciones necesarias para el sentido general.</a:t>
          </a:r>
          <a:endParaRPr lang="es-ES" sz="1700" kern="1200" dirty="0"/>
        </a:p>
      </dsp:txBody>
      <dsp:txXfrm rot="-5400000">
        <a:off x="2646673" y="974550"/>
        <a:ext cx="4673245" cy="590633"/>
      </dsp:txXfrm>
    </dsp:sp>
    <dsp:sp modelId="{D63993E0-62C8-AE45-8E62-9D23B5DED2D9}">
      <dsp:nvSpPr>
        <dsp:cNvPr id="0" name=""/>
        <dsp:cNvSpPr/>
      </dsp:nvSpPr>
      <dsp:spPr>
        <a:xfrm>
          <a:off x="0" y="860780"/>
          <a:ext cx="2646673" cy="81817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 sz="2400" kern="1200" dirty="0" smtClean="0"/>
            <a:t>SELECCIONAR</a:t>
          </a:r>
          <a:endParaRPr lang="es-ES" sz="2400" kern="1200" dirty="0"/>
        </a:p>
      </dsp:txBody>
      <dsp:txXfrm>
        <a:off x="39940" y="900720"/>
        <a:ext cx="2566793" cy="738291"/>
      </dsp:txXfrm>
    </dsp:sp>
    <dsp:sp modelId="{EAB6CE35-5473-4441-AB1D-7DD99A1D4DC9}">
      <dsp:nvSpPr>
        <dsp:cNvPr id="0" name=""/>
        <dsp:cNvSpPr/>
      </dsp:nvSpPr>
      <dsp:spPr>
        <a:xfrm rot="5400000">
          <a:off x="4672003" y="-223652"/>
          <a:ext cx="654537" cy="470519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Reemplaza datos por categorías agrupadoras o elementos comunes.</a:t>
          </a:r>
          <a:endParaRPr lang="es-ES" sz="1700" kern="1200" dirty="0"/>
        </a:p>
      </dsp:txBody>
      <dsp:txXfrm rot="-5400000">
        <a:off x="2646673" y="1833630"/>
        <a:ext cx="4673245" cy="590633"/>
      </dsp:txXfrm>
    </dsp:sp>
    <dsp:sp modelId="{47163F59-A448-8E4C-9050-0E3A7C3FA64D}">
      <dsp:nvSpPr>
        <dsp:cNvPr id="0" name=""/>
        <dsp:cNvSpPr/>
      </dsp:nvSpPr>
      <dsp:spPr>
        <a:xfrm>
          <a:off x="0" y="1719860"/>
          <a:ext cx="2646673" cy="81817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 sz="2400" kern="1200" dirty="0" smtClean="0"/>
            <a:t>SIMPLIFICAR</a:t>
          </a:r>
          <a:endParaRPr lang="es-ES" sz="2400" kern="1200" dirty="0"/>
        </a:p>
      </dsp:txBody>
      <dsp:txXfrm>
        <a:off x="39940" y="1759800"/>
        <a:ext cx="2566793" cy="738291"/>
      </dsp:txXfrm>
    </dsp:sp>
    <dsp:sp modelId="{7E0D85BB-A5BD-5040-B7AC-A2EAF40EAD9F}">
      <dsp:nvSpPr>
        <dsp:cNvPr id="0" name=""/>
        <dsp:cNvSpPr/>
      </dsp:nvSpPr>
      <dsp:spPr>
        <a:xfrm>
          <a:off x="0" y="2578940"/>
          <a:ext cx="2646673" cy="81817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S" sz="2400" kern="1200" dirty="0" smtClean="0"/>
            <a:t>CONSTRUIR</a:t>
          </a:r>
          <a:endParaRPr lang="es-ES" sz="2400" kern="1200" dirty="0"/>
        </a:p>
      </dsp:txBody>
      <dsp:txXfrm>
        <a:off x="39940" y="2618880"/>
        <a:ext cx="2566793" cy="7382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FD3C6-75CE-4142-BDD3-46FC2F07DDD5}" type="datetimeFigureOut">
              <a:rPr lang="es-ES" smtClean="0"/>
              <a:t>30-06-20</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9D1817-0E42-0F4E-BE02-9BC47F77D50A}" type="slidenum">
              <a:rPr lang="es-ES" smtClean="0"/>
              <a:t>‹Nr.›</a:t>
            </a:fld>
            <a:endParaRPr lang="es-ES"/>
          </a:p>
        </p:txBody>
      </p:sp>
    </p:spTree>
    <p:extLst>
      <p:ext uri="{BB962C8B-B14F-4D97-AF65-F5344CB8AC3E}">
        <p14:creationId xmlns:p14="http://schemas.microsoft.com/office/powerpoint/2010/main" val="2110396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69D1817-0E42-0F4E-BE02-9BC47F77D50A}" type="slidenum">
              <a:rPr lang="es-ES" smtClean="0"/>
              <a:t>5</a:t>
            </a:fld>
            <a:endParaRPr lang="es-ES"/>
          </a:p>
        </p:txBody>
      </p:sp>
    </p:spTree>
    <p:extLst>
      <p:ext uri="{BB962C8B-B14F-4D97-AF65-F5344CB8AC3E}">
        <p14:creationId xmlns:p14="http://schemas.microsoft.com/office/powerpoint/2010/main" val="382312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_tradnl" smtClean="0"/>
              <a:t>Clic para editar título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30-06-20</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‹Nr.›</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30-06-20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30-06-20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30-06-20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_tradnl" smtClean="0"/>
              <a:t>Clic para editar título</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09CAEA93-55E7-4DA9-90C2-089A26EEFEC4}" type="datetime1">
              <a:rPr lang="en-US" smtClean="0"/>
              <a:t>30-06-20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‹Nr.›</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30-06-20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‹Nr.›</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7" name="Date Placeholder 6"/>
          <p:cNvSpPr>
            <a:spLocks noGrp="1"/>
          </p:cNvSpPr>
          <p:nvPr>
            <p:ph type="dt" sz="half" idx="10"/>
          </p:nvPr>
        </p:nvSpPr>
        <p:spPr/>
        <p:txBody>
          <a:bodyPr/>
          <a:lstStyle/>
          <a:p>
            <a:fld id="{F7EAEB24-CE78-465C-A726-91D0868FA48F}" type="datetime1">
              <a:rPr lang="en-US" smtClean="0"/>
              <a:t>30-06-20</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‹Nr.›</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30-06-20</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30-06-20</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_tradnl" smtClean="0"/>
              <a:t>Clic para editar título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118BBB94-68E6-4675-A946-F1C5994EDBD7}" type="datetime1">
              <a:rPr lang="en-US" smtClean="0"/>
              <a:t>30-06-20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_tradnl" smtClean="0"/>
              <a:t>Clic para editar título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DC3B8377-21E3-4835-B75D-4E2847E2750F}" type="datetime1">
              <a:rPr lang="en-US" smtClean="0"/>
              <a:t>30-06-20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_tradnl" smtClean="0"/>
              <a:t>Clic para editar título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30-06-20</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‹Nr.›</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0666" y="1481667"/>
            <a:ext cx="7357533" cy="1176866"/>
          </a:xfrm>
        </p:spPr>
        <p:txBody>
          <a:bodyPr/>
          <a:lstStyle/>
          <a:p>
            <a:r>
              <a:rPr lang="es-ES" sz="4400" b="1" dirty="0" smtClean="0">
                <a:effectLst/>
              </a:rPr>
              <a:t/>
            </a:r>
            <a:br>
              <a:rPr lang="es-ES" sz="4400" b="1" dirty="0" smtClean="0">
                <a:effectLst/>
              </a:rPr>
            </a:br>
            <a:r>
              <a:rPr lang="es-ES" sz="4400" b="1" dirty="0">
                <a:effectLst/>
              </a:rPr>
              <a:t/>
            </a:r>
            <a:br>
              <a:rPr lang="es-ES" sz="4400" b="1" dirty="0">
                <a:effectLst/>
              </a:rPr>
            </a:br>
            <a:r>
              <a:rPr lang="es-ES" sz="4400" b="1" dirty="0" smtClean="0">
                <a:effectLst/>
              </a:rPr>
              <a:t/>
            </a:r>
            <a:br>
              <a:rPr lang="es-ES" sz="4400" b="1" dirty="0" smtClean="0">
                <a:effectLst/>
              </a:rPr>
            </a:br>
            <a:r>
              <a:rPr lang="es-ES" sz="4400" b="1" dirty="0" smtClean="0">
                <a:effectLst/>
              </a:rPr>
              <a:t>LECTURA </a:t>
            </a:r>
            <a:r>
              <a:rPr lang="es-ES" sz="4400" b="1" dirty="0">
                <a:effectLst/>
              </a:rPr>
              <a:t>INTENSIVA </a:t>
            </a:r>
            <a:endParaRPr lang="es-ES" dirty="0"/>
          </a:p>
        </p:txBody>
      </p:sp>
      <p:sp>
        <p:nvSpPr>
          <p:cNvPr id="3" name="Subtítulo 2"/>
          <p:cNvSpPr>
            <a:spLocks noGrp="1"/>
          </p:cNvSpPr>
          <p:nvPr>
            <p:ph type="subTitle" idx="1"/>
          </p:nvPr>
        </p:nvSpPr>
        <p:spPr>
          <a:xfrm>
            <a:off x="1092199" y="4707467"/>
            <a:ext cx="7103534" cy="1219200"/>
          </a:xfrm>
        </p:spPr>
        <p:txBody>
          <a:bodyPr>
            <a:normAutofit/>
          </a:bodyPr>
          <a:lstStyle/>
          <a:p>
            <a:r>
              <a:rPr lang="es-ES" sz="2000" b="1" dirty="0" smtClean="0">
                <a:solidFill>
                  <a:schemeClr val="tx2"/>
                </a:solidFill>
              </a:rPr>
              <a:t>Lectura </a:t>
            </a:r>
            <a:r>
              <a:rPr lang="es-ES" sz="2000" b="1" dirty="0">
                <a:solidFill>
                  <a:schemeClr val="tx2"/>
                </a:solidFill>
              </a:rPr>
              <a:t>intensiva del texto</a:t>
            </a:r>
          </a:p>
        </p:txBody>
      </p:sp>
      <p:sp>
        <p:nvSpPr>
          <p:cNvPr id="5" name="CuadroTexto 4"/>
          <p:cNvSpPr txBox="1"/>
          <p:nvPr/>
        </p:nvSpPr>
        <p:spPr>
          <a:xfrm>
            <a:off x="770467" y="5280102"/>
            <a:ext cx="7797799" cy="892552"/>
          </a:xfrm>
          <a:prstGeom prst="rect">
            <a:avLst/>
          </a:prstGeom>
          <a:noFill/>
        </p:spPr>
        <p:txBody>
          <a:bodyPr wrap="square" rtlCol="0">
            <a:spAutoFit/>
          </a:bodyPr>
          <a:lstStyle/>
          <a:p>
            <a:r>
              <a:rPr lang="es-ES" baseline="30000" dirty="0"/>
              <a:t> </a:t>
            </a:r>
            <a:endParaRPr lang="es-ES" dirty="0" smtClean="0"/>
          </a:p>
          <a:p>
            <a:r>
              <a:rPr lang="es-ES" sz="1400" dirty="0" smtClean="0"/>
              <a:t>- Comprender , interpretar, inferir </a:t>
            </a:r>
            <a:r>
              <a:rPr lang="es-ES" sz="1400" dirty="0"/>
              <a:t>y </a:t>
            </a:r>
            <a:r>
              <a:rPr lang="es-ES" sz="1400" dirty="0" smtClean="0"/>
              <a:t>sintetizar </a:t>
            </a:r>
            <a:r>
              <a:rPr lang="es-ES" sz="1400" dirty="0"/>
              <a:t>la </a:t>
            </a:r>
            <a:r>
              <a:rPr lang="es-ES" sz="1400" dirty="0" err="1"/>
              <a:t>información</a:t>
            </a:r>
            <a:r>
              <a:rPr lang="es-ES" sz="1400" dirty="0"/>
              <a:t> planteada por cada </a:t>
            </a:r>
            <a:r>
              <a:rPr lang="es-ES" sz="1400" dirty="0" err="1"/>
              <a:t>párrafo</a:t>
            </a:r>
            <a:r>
              <a:rPr lang="es-ES" sz="1400" dirty="0"/>
              <a:t>. </a:t>
            </a:r>
            <a:endParaRPr lang="es-ES" sz="1400" dirty="0" smtClean="0"/>
          </a:p>
          <a:p>
            <a:r>
              <a:rPr lang="es-ES" sz="1400" dirty="0" smtClean="0"/>
              <a:t>- Es </a:t>
            </a:r>
            <a:r>
              <a:rPr lang="es-ES" sz="1400" dirty="0"/>
              <a:t>fundamental contar con estrategias que nos permitan interactuar con el texto. </a:t>
            </a:r>
          </a:p>
          <a:p>
            <a:endParaRPr lang="es-ES" baseline="30000" dirty="0" smtClean="0"/>
          </a:p>
        </p:txBody>
      </p:sp>
      <p:sp>
        <p:nvSpPr>
          <p:cNvPr id="6" name="CuadroTexto 5"/>
          <p:cNvSpPr txBox="1"/>
          <p:nvPr/>
        </p:nvSpPr>
        <p:spPr>
          <a:xfrm>
            <a:off x="677333" y="601133"/>
            <a:ext cx="3826934" cy="707886"/>
          </a:xfrm>
          <a:prstGeom prst="rect">
            <a:avLst/>
          </a:prstGeom>
          <a:noFill/>
        </p:spPr>
        <p:txBody>
          <a:bodyPr wrap="square" rtlCol="0">
            <a:spAutoFit/>
          </a:bodyPr>
          <a:lstStyle/>
          <a:p>
            <a:r>
              <a:rPr lang="es-ES" sz="2000" dirty="0" smtClean="0"/>
              <a:t>Lenguaje Diferenciado</a:t>
            </a:r>
          </a:p>
          <a:p>
            <a:r>
              <a:rPr lang="es-ES" sz="2000" dirty="0" smtClean="0"/>
              <a:t>Prof. Zulema Alcayaga Godoy</a:t>
            </a:r>
            <a:endParaRPr lang="es-ES" sz="2000" dirty="0"/>
          </a:p>
        </p:txBody>
      </p:sp>
      <p:sp>
        <p:nvSpPr>
          <p:cNvPr id="7" name="CuadroTexto 6"/>
          <p:cNvSpPr txBox="1"/>
          <p:nvPr/>
        </p:nvSpPr>
        <p:spPr>
          <a:xfrm>
            <a:off x="550333" y="3141134"/>
            <a:ext cx="8017933" cy="1477328"/>
          </a:xfrm>
          <a:prstGeom prst="rect">
            <a:avLst/>
          </a:prstGeom>
          <a:noFill/>
        </p:spPr>
        <p:txBody>
          <a:bodyPr wrap="square" rtlCol="0">
            <a:spAutoFit/>
          </a:bodyPr>
          <a:lstStyle/>
          <a:p>
            <a:pPr algn="just"/>
            <a:r>
              <a:rPr lang="es-ES" dirty="0" smtClean="0"/>
              <a:t> - Etapa </a:t>
            </a:r>
            <a:r>
              <a:rPr lang="es-ES" dirty="0"/>
              <a:t>de </a:t>
            </a:r>
            <a:r>
              <a:rPr lang="es-ES" dirty="0" err="1" smtClean="0"/>
              <a:t>prelectura</a:t>
            </a:r>
            <a:r>
              <a:rPr lang="es-ES" dirty="0" smtClean="0"/>
              <a:t>: </a:t>
            </a:r>
            <a:r>
              <a:rPr lang="es-ES" dirty="0"/>
              <a:t>nos </a:t>
            </a:r>
            <a:r>
              <a:rPr lang="es-ES" dirty="0" smtClean="0"/>
              <a:t>ayuda </a:t>
            </a:r>
            <a:r>
              <a:rPr lang="es-ES" dirty="0"/>
              <a:t>a tener una </a:t>
            </a:r>
            <a:r>
              <a:rPr lang="es-ES" dirty="0" err="1"/>
              <a:t>panorámica</a:t>
            </a:r>
            <a:r>
              <a:rPr lang="es-ES" dirty="0"/>
              <a:t> relativamente segura del texto en </a:t>
            </a:r>
            <a:r>
              <a:rPr lang="es-ES" dirty="0" err="1"/>
              <a:t>cortísimo</a:t>
            </a:r>
            <a:r>
              <a:rPr lang="es-ES" dirty="0"/>
              <a:t> tiempo </a:t>
            </a:r>
            <a:r>
              <a:rPr lang="es-ES" dirty="0" smtClean="0"/>
              <a:t>(Tipo de texto, tema, propósito) </a:t>
            </a:r>
          </a:p>
          <a:p>
            <a:pPr algn="just"/>
            <a:r>
              <a:rPr lang="es-ES" dirty="0" smtClean="0"/>
              <a:t> </a:t>
            </a:r>
          </a:p>
          <a:p>
            <a:r>
              <a:rPr lang="es-ES" dirty="0"/>
              <a:t> </a:t>
            </a:r>
            <a:r>
              <a:rPr lang="es-ES" dirty="0" smtClean="0"/>
              <a:t>-   Predicción -  Definición de estrategia de lectura </a:t>
            </a:r>
            <a:endParaRPr lang="es-ES" dirty="0"/>
          </a:p>
          <a:p>
            <a:r>
              <a:rPr lang="es-ES" dirty="0" smtClean="0"/>
              <a:t> </a:t>
            </a:r>
            <a:endParaRPr lang="es-ES" dirty="0"/>
          </a:p>
        </p:txBody>
      </p:sp>
    </p:spTree>
    <p:extLst>
      <p:ext uri="{BB962C8B-B14F-4D97-AF65-F5344CB8AC3E}">
        <p14:creationId xmlns:p14="http://schemas.microsoft.com/office/powerpoint/2010/main" val="10815037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Texto 2</a:t>
            </a:r>
            <a:endParaRPr lang="es-ES" dirty="0"/>
          </a:p>
        </p:txBody>
      </p:sp>
      <p:sp>
        <p:nvSpPr>
          <p:cNvPr id="3" name="Marcador de contenido 2"/>
          <p:cNvSpPr>
            <a:spLocks noGrp="1"/>
          </p:cNvSpPr>
          <p:nvPr>
            <p:ph idx="1"/>
          </p:nvPr>
        </p:nvSpPr>
        <p:spPr/>
        <p:txBody>
          <a:bodyPr>
            <a:normAutofit/>
          </a:bodyPr>
          <a:lstStyle/>
          <a:p>
            <a:pPr algn="just"/>
            <a:r>
              <a:rPr lang="es-ES" sz="1400" dirty="0">
                <a:latin typeface="+mn-lt"/>
              </a:rPr>
              <a:t>“En esos días en que el océano era totalmente plano y aceitoso, el barco se convertía en un horno, fundamentalmente en la bodega, donde el calor hacía estallar los barriles de agua y de vino, la carne de cerdo chisporroteaba en su propia grasa y se echaba a perder. El trigo se quemaba. El agua potable se calentaba y se pudría, las galletas se agusanaban. El mismo Colón, en el tercero de sus viajes, en que navegaba más al sur, se encontró con una de estas calmas ecuatoriales y, según nos narra Hernando, estuvo ocho días casi sin moverse, con un calor que achicharraba los navíos. Sólo una lluvia pegajosa permitía seguir viviendo”.</a:t>
            </a:r>
            <a:endParaRPr lang="es-CL" sz="1400" dirty="0">
              <a:latin typeface="+mn-lt"/>
            </a:endParaRPr>
          </a:p>
          <a:p>
            <a:pPr marL="2743200" lvl="6" indent="0">
              <a:buNone/>
            </a:pPr>
            <a:r>
              <a:rPr lang="es-ES" sz="1300" dirty="0">
                <a:latin typeface="+mn-lt"/>
              </a:rPr>
              <a:t>Francisco Ortiz, Historias de América. La seducción y el caos (</a:t>
            </a:r>
            <a:r>
              <a:rPr lang="es-ES" sz="1300" dirty="0" smtClean="0">
                <a:latin typeface="+mn-lt"/>
              </a:rPr>
              <a:t>fragmento</a:t>
            </a:r>
            <a:endParaRPr lang="es-CL" sz="500" dirty="0">
              <a:latin typeface="+mn-lt"/>
            </a:endParaRPr>
          </a:p>
          <a:p>
            <a:endParaRPr lang="es-ES" sz="1600" dirty="0" smtClean="0">
              <a:latin typeface="+mn-lt"/>
            </a:endParaRPr>
          </a:p>
          <a:p>
            <a:pPr marL="0" indent="0">
              <a:buNone/>
            </a:pPr>
            <a:r>
              <a:rPr lang="es-ES" sz="1600" dirty="0" smtClean="0">
                <a:latin typeface="+mn-lt"/>
              </a:rPr>
              <a:t>De </a:t>
            </a:r>
            <a:r>
              <a:rPr lang="es-ES" sz="1600" dirty="0">
                <a:latin typeface="+mn-lt"/>
              </a:rPr>
              <a:t>la lectura del texto anterior se puede inferir que</a:t>
            </a:r>
            <a:endParaRPr lang="es-CL" sz="1600" dirty="0">
              <a:latin typeface="+mn-lt"/>
            </a:endParaRPr>
          </a:p>
          <a:p>
            <a:pPr marL="0" indent="0">
              <a:buNone/>
            </a:pPr>
            <a:r>
              <a:rPr lang="es-ES" sz="1600" dirty="0">
                <a:latin typeface="+mn-lt"/>
              </a:rPr>
              <a:t>A) sólo Colón estuvo a punto de morir en uno de sus viajes</a:t>
            </a:r>
            <a:r>
              <a:rPr lang="es-ES" sz="1600" dirty="0" smtClean="0">
                <a:latin typeface="+mn-lt"/>
              </a:rPr>
              <a:t>.</a:t>
            </a:r>
            <a:endParaRPr lang="es-CL" sz="1600" dirty="0">
              <a:latin typeface="+mn-lt"/>
            </a:endParaRPr>
          </a:p>
          <a:p>
            <a:pPr marL="0" indent="0">
              <a:buNone/>
            </a:pPr>
            <a:r>
              <a:rPr lang="es-ES" sz="1600" dirty="0">
                <a:latin typeface="+mn-lt"/>
              </a:rPr>
              <a:t>B) no fue fácil para Cristóbal Colón realizar sus viajes de descubrimiento. </a:t>
            </a:r>
            <a:endParaRPr lang="es-CL" sz="1600" dirty="0">
              <a:latin typeface="+mn-lt"/>
            </a:endParaRPr>
          </a:p>
          <a:p>
            <a:pPr marL="0" indent="0">
              <a:buNone/>
            </a:pPr>
            <a:r>
              <a:rPr lang="es-ES" sz="1600" dirty="0">
                <a:latin typeface="+mn-lt"/>
              </a:rPr>
              <a:t>C) algunos océanos son más peligrosos que otros</a:t>
            </a:r>
            <a:r>
              <a:rPr lang="es-ES" sz="1600" dirty="0" smtClean="0">
                <a:latin typeface="+mn-lt"/>
              </a:rPr>
              <a:t>.</a:t>
            </a:r>
            <a:endParaRPr lang="es-CL" sz="1600" dirty="0">
              <a:latin typeface="+mn-lt"/>
            </a:endParaRPr>
          </a:p>
          <a:p>
            <a:pPr marL="0" indent="0">
              <a:buNone/>
            </a:pPr>
            <a:r>
              <a:rPr lang="es-ES" sz="1600" dirty="0">
                <a:latin typeface="+mn-lt"/>
              </a:rPr>
              <a:t>D) Colón y su tripulación siempre tuvieron dificultades de desplazamiento. </a:t>
            </a:r>
            <a:endParaRPr lang="es-CL" sz="1600" dirty="0">
              <a:latin typeface="+mn-lt"/>
            </a:endParaRPr>
          </a:p>
          <a:p>
            <a:pPr marL="0" indent="0">
              <a:buNone/>
            </a:pPr>
            <a:r>
              <a:rPr lang="es-ES" sz="1600" dirty="0">
                <a:latin typeface="+mn-lt"/>
              </a:rPr>
              <a:t>E) gracias a la lluvia del trópico, Colón logró descubrir América.</a:t>
            </a:r>
            <a:endParaRPr lang="es-CL" sz="1600" dirty="0">
              <a:latin typeface="+mn-lt"/>
            </a:endParaRPr>
          </a:p>
          <a:p>
            <a:endParaRPr lang="es-ES" dirty="0"/>
          </a:p>
        </p:txBody>
      </p:sp>
    </p:spTree>
    <p:extLst>
      <p:ext uri="{BB962C8B-B14F-4D97-AF65-F5344CB8AC3E}">
        <p14:creationId xmlns:p14="http://schemas.microsoft.com/office/powerpoint/2010/main" val="25893590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EJERCICIOS</a:t>
            </a:r>
            <a:endParaRPr lang="es-ES" dirty="0"/>
          </a:p>
        </p:txBody>
      </p:sp>
      <p:sp>
        <p:nvSpPr>
          <p:cNvPr id="3" name="Marcador de contenido 2"/>
          <p:cNvSpPr>
            <a:spLocks noGrp="1"/>
          </p:cNvSpPr>
          <p:nvPr>
            <p:ph idx="1"/>
          </p:nvPr>
        </p:nvSpPr>
        <p:spPr>
          <a:xfrm>
            <a:off x="690018" y="1600200"/>
            <a:ext cx="7996781" cy="4070213"/>
          </a:xfrm>
        </p:spPr>
        <p:txBody>
          <a:bodyPr/>
          <a:lstStyle/>
          <a:p>
            <a:endParaRPr lang="es-ES" dirty="0" smtClean="0"/>
          </a:p>
          <a:p>
            <a:pPr algn="just">
              <a:lnSpc>
                <a:spcPct val="120000"/>
              </a:lnSpc>
            </a:pPr>
            <a:r>
              <a:rPr lang="es-ES" dirty="0" smtClean="0"/>
              <a:t>Pon en pr</a:t>
            </a:r>
            <a:r>
              <a:rPr lang="es-ES" dirty="0" smtClean="0"/>
              <a:t>áctica estas recomendaciones desarrollando el </a:t>
            </a:r>
            <a:r>
              <a:rPr lang="es-ES" dirty="0"/>
              <a:t> </a:t>
            </a:r>
            <a:r>
              <a:rPr lang="es-ES" dirty="0" smtClean="0"/>
              <a:t>FORMULARIO CLASSROMM de Lectura Intensiva.</a:t>
            </a:r>
            <a:endParaRPr lang="es-ES" dirty="0"/>
          </a:p>
        </p:txBody>
      </p:sp>
      <p:sp>
        <p:nvSpPr>
          <p:cNvPr id="4" name="CuadroTexto 3"/>
          <p:cNvSpPr txBox="1"/>
          <p:nvPr/>
        </p:nvSpPr>
        <p:spPr>
          <a:xfrm>
            <a:off x="880024" y="4340316"/>
            <a:ext cx="1379855" cy="923330"/>
          </a:xfrm>
          <a:prstGeom prst="rect">
            <a:avLst/>
          </a:prstGeom>
          <a:noFill/>
        </p:spPr>
        <p:txBody>
          <a:bodyPr wrap="none" rtlCol="0">
            <a:spAutoFit/>
          </a:bodyPr>
          <a:lstStyle/>
          <a:p>
            <a:r>
              <a:rPr lang="es-ES" dirty="0" smtClean="0"/>
              <a:t>Respuestas:</a:t>
            </a:r>
          </a:p>
          <a:p>
            <a:r>
              <a:rPr lang="es-ES" dirty="0" smtClean="0"/>
              <a:t>Texto 1 : B</a:t>
            </a:r>
          </a:p>
          <a:p>
            <a:r>
              <a:rPr lang="es-ES" dirty="0" smtClean="0"/>
              <a:t>Texto 2 : B</a:t>
            </a:r>
            <a:endParaRPr lang="es-ES" dirty="0"/>
          </a:p>
        </p:txBody>
      </p:sp>
    </p:spTree>
    <p:extLst>
      <p:ext uri="{BB962C8B-B14F-4D97-AF65-F5344CB8AC3E}">
        <p14:creationId xmlns:p14="http://schemas.microsoft.com/office/powerpoint/2010/main" val="41099630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4388" y="474046"/>
            <a:ext cx="7792412" cy="1126154"/>
          </a:xfrm>
        </p:spPr>
        <p:txBody>
          <a:bodyPr/>
          <a:lstStyle/>
          <a:p>
            <a:pPr>
              <a:lnSpc>
                <a:spcPct val="120000"/>
              </a:lnSpc>
            </a:pPr>
            <a:r>
              <a:rPr lang="es-ES" sz="2400" b="1" dirty="0" smtClean="0"/>
              <a:t/>
            </a:r>
            <a:br>
              <a:rPr lang="es-ES" sz="2400" b="1" dirty="0" smtClean="0"/>
            </a:br>
            <a:r>
              <a:rPr lang="es-ES" sz="2400" b="1" dirty="0"/>
              <a:t/>
            </a:r>
            <a:br>
              <a:rPr lang="es-ES" sz="2400" b="1" dirty="0"/>
            </a:br>
            <a:r>
              <a:rPr lang="es-ES" sz="2400" b="1" dirty="0" smtClean="0"/>
              <a:t/>
            </a:r>
            <a:br>
              <a:rPr lang="es-ES" sz="2400" b="1" dirty="0" smtClean="0"/>
            </a:br>
            <a:r>
              <a:rPr lang="es-ES" sz="2400" b="1" dirty="0"/>
              <a:t/>
            </a:r>
            <a:br>
              <a:rPr lang="es-ES" sz="2400" b="1" dirty="0"/>
            </a:br>
            <a:r>
              <a:rPr lang="es-ES" sz="2400" b="1" dirty="0" smtClean="0"/>
              <a:t/>
            </a:r>
            <a:br>
              <a:rPr lang="es-ES" sz="2400" b="1" dirty="0" smtClean="0"/>
            </a:br>
            <a:r>
              <a:rPr lang="es-ES" sz="2400" b="1" dirty="0"/>
              <a:t/>
            </a:r>
            <a:br>
              <a:rPr lang="es-ES" sz="2400" b="1" dirty="0"/>
            </a:br>
            <a:r>
              <a:rPr lang="es-ES" sz="2400" dirty="0"/>
              <a:t/>
            </a:r>
            <a:br>
              <a:rPr lang="es-ES" sz="2400" dirty="0"/>
            </a:br>
            <a:r>
              <a:rPr lang="es-ES" sz="2400" b="1" dirty="0"/>
              <a:t>LECTURA LITERAL: DECODIFICACIÓN DE LA INFORMACIÓN EXPLÍCITA </a:t>
            </a:r>
            <a:endParaRPr lang="es-ES" sz="2400" dirty="0"/>
          </a:p>
        </p:txBody>
      </p:sp>
      <p:sp>
        <p:nvSpPr>
          <p:cNvPr id="3" name="Marcador de contenido 2"/>
          <p:cNvSpPr>
            <a:spLocks noGrp="1"/>
          </p:cNvSpPr>
          <p:nvPr>
            <p:ph idx="1"/>
          </p:nvPr>
        </p:nvSpPr>
        <p:spPr/>
        <p:txBody>
          <a:bodyPr>
            <a:normAutofit/>
          </a:bodyPr>
          <a:lstStyle/>
          <a:p>
            <a:pPr algn="just">
              <a:lnSpc>
                <a:spcPct val="120000"/>
              </a:lnSpc>
            </a:pPr>
            <a:r>
              <a:rPr lang="es-ES" sz="2000" dirty="0" smtClean="0">
                <a:latin typeface="+mn-lt"/>
              </a:rPr>
              <a:t>Reconocer </a:t>
            </a:r>
            <a:r>
              <a:rPr lang="es-ES" sz="2000" dirty="0">
                <a:latin typeface="+mn-lt"/>
              </a:rPr>
              <a:t>la </a:t>
            </a:r>
            <a:r>
              <a:rPr lang="es-ES" sz="2000" dirty="0" err="1" smtClean="0">
                <a:latin typeface="+mn-lt"/>
              </a:rPr>
              <a:t>información</a:t>
            </a:r>
            <a:r>
              <a:rPr lang="es-ES" sz="2000" dirty="0" smtClean="0">
                <a:latin typeface="+mn-lt"/>
              </a:rPr>
              <a:t> </a:t>
            </a:r>
            <a:r>
              <a:rPr lang="es-ES" sz="2000" dirty="0" err="1">
                <a:latin typeface="+mn-lt"/>
              </a:rPr>
              <a:t>explícita</a:t>
            </a:r>
            <a:r>
              <a:rPr lang="es-ES" sz="2000" dirty="0">
                <a:latin typeface="+mn-lt"/>
              </a:rPr>
              <a:t> en las oraciones y relacionar las ideas que </a:t>
            </a:r>
            <a:r>
              <a:rPr lang="es-ES" sz="2000" dirty="0" smtClean="0">
                <a:latin typeface="+mn-lt"/>
              </a:rPr>
              <a:t>éstas </a:t>
            </a:r>
            <a:r>
              <a:rPr lang="es-ES" sz="2000" dirty="0">
                <a:latin typeface="+mn-lt"/>
              </a:rPr>
              <a:t>portan para decodificar el </a:t>
            </a:r>
            <a:r>
              <a:rPr lang="es-ES" sz="2000" dirty="0" smtClean="0">
                <a:latin typeface="+mn-lt"/>
              </a:rPr>
              <a:t>mensaje</a:t>
            </a:r>
            <a:r>
              <a:rPr lang="es-ES" sz="2000" dirty="0">
                <a:latin typeface="+mn-lt"/>
              </a:rPr>
              <a:t> </a:t>
            </a:r>
            <a:r>
              <a:rPr lang="es-ES" sz="2000" dirty="0" smtClean="0">
                <a:latin typeface="+mn-lt"/>
              </a:rPr>
              <a:t>: </a:t>
            </a:r>
          </a:p>
          <a:p>
            <a:pPr marL="0" indent="0">
              <a:buNone/>
            </a:pPr>
            <a:r>
              <a:rPr lang="es-ES" sz="2000" dirty="0" smtClean="0">
                <a:solidFill>
                  <a:schemeClr val="tx2"/>
                </a:solidFill>
                <a:latin typeface="+mn-lt"/>
              </a:rPr>
              <a:t>Coherencia</a:t>
            </a:r>
            <a:r>
              <a:rPr lang="es-ES" sz="2000" dirty="0" smtClean="0">
                <a:latin typeface="+mn-lt"/>
              </a:rPr>
              <a:t>: </a:t>
            </a:r>
          </a:p>
          <a:p>
            <a:pPr algn="just"/>
            <a:r>
              <a:rPr lang="es-ES" sz="2000" dirty="0" smtClean="0">
                <a:latin typeface="+mn-lt"/>
              </a:rPr>
              <a:t>a) </a:t>
            </a:r>
            <a:r>
              <a:rPr lang="es-ES" sz="2000" u="sng" dirty="0" smtClean="0">
                <a:latin typeface="+mn-lt"/>
              </a:rPr>
              <a:t>coherencia global</a:t>
            </a:r>
            <a:r>
              <a:rPr lang="es-ES" sz="2000" dirty="0">
                <a:latin typeface="+mn-lt"/>
              </a:rPr>
              <a:t>:</a:t>
            </a:r>
            <a:r>
              <a:rPr lang="es-ES" sz="2000" dirty="0" smtClean="0">
                <a:latin typeface="+mn-lt"/>
              </a:rPr>
              <a:t> </a:t>
            </a:r>
            <a:r>
              <a:rPr lang="es-ES" sz="2000" dirty="0">
                <a:latin typeface="+mn-lt"/>
              </a:rPr>
              <a:t>los </a:t>
            </a:r>
            <a:r>
              <a:rPr lang="es-ES" sz="2000" dirty="0" err="1">
                <a:latin typeface="+mn-lt"/>
              </a:rPr>
              <a:t>párrafos</a:t>
            </a:r>
            <a:r>
              <a:rPr lang="es-ES" sz="2000" dirty="0">
                <a:latin typeface="+mn-lt"/>
              </a:rPr>
              <a:t> </a:t>
            </a:r>
            <a:r>
              <a:rPr lang="es-ES" sz="2000" dirty="0" smtClean="0">
                <a:latin typeface="+mn-lt"/>
              </a:rPr>
              <a:t>están </a:t>
            </a:r>
            <a:r>
              <a:rPr lang="es-ES" sz="2000" dirty="0">
                <a:latin typeface="+mn-lt"/>
              </a:rPr>
              <a:t>organizados en torno a un tema central. </a:t>
            </a:r>
            <a:endParaRPr lang="es-ES" sz="2000" dirty="0" smtClean="0">
              <a:latin typeface="+mn-lt"/>
            </a:endParaRPr>
          </a:p>
          <a:p>
            <a:pPr algn="just"/>
            <a:r>
              <a:rPr lang="es-ES" sz="2000" dirty="0" smtClean="0">
                <a:latin typeface="+mn-lt"/>
              </a:rPr>
              <a:t>B) </a:t>
            </a:r>
            <a:r>
              <a:rPr lang="es-ES" sz="2000" u="sng" dirty="0" smtClean="0">
                <a:latin typeface="+mn-lt"/>
              </a:rPr>
              <a:t>coherencia local</a:t>
            </a:r>
            <a:r>
              <a:rPr lang="es-ES" sz="2000" dirty="0">
                <a:latin typeface="+mn-lt"/>
              </a:rPr>
              <a:t>:</a:t>
            </a:r>
            <a:r>
              <a:rPr lang="es-ES" sz="2000" dirty="0" smtClean="0">
                <a:latin typeface="+mn-lt"/>
              </a:rPr>
              <a:t> </a:t>
            </a:r>
            <a:r>
              <a:rPr lang="es-ES" sz="2000" dirty="0">
                <a:latin typeface="+mn-lt"/>
              </a:rPr>
              <a:t>los enunciados de cada </a:t>
            </a:r>
            <a:r>
              <a:rPr lang="es-ES" sz="2000" dirty="0" err="1">
                <a:latin typeface="+mn-lt"/>
              </a:rPr>
              <a:t>párrafo</a:t>
            </a:r>
            <a:r>
              <a:rPr lang="es-ES" sz="2000" dirty="0">
                <a:latin typeface="+mn-lt"/>
              </a:rPr>
              <a:t> deben presentarse </a:t>
            </a:r>
            <a:r>
              <a:rPr lang="es-ES" sz="2000" dirty="0" smtClean="0">
                <a:latin typeface="+mn-lt"/>
              </a:rPr>
              <a:t>en </a:t>
            </a:r>
            <a:r>
              <a:rPr lang="es-ES" sz="2000" dirty="0">
                <a:latin typeface="+mn-lt"/>
              </a:rPr>
              <a:t>forma ordenada y </a:t>
            </a:r>
            <a:r>
              <a:rPr lang="es-ES" sz="2000" dirty="0" err="1">
                <a:latin typeface="+mn-lt"/>
              </a:rPr>
              <a:t>lógica</a:t>
            </a:r>
            <a:r>
              <a:rPr lang="es-ES" sz="2000" dirty="0">
                <a:latin typeface="+mn-lt"/>
              </a:rPr>
              <a:t> en </a:t>
            </a:r>
            <a:r>
              <a:rPr lang="es-ES" sz="2000" dirty="0" err="1">
                <a:latin typeface="+mn-lt"/>
              </a:rPr>
              <a:t>relación</a:t>
            </a:r>
            <a:r>
              <a:rPr lang="es-ES" sz="2000" dirty="0">
                <a:latin typeface="+mn-lt"/>
              </a:rPr>
              <a:t> a la idea </a:t>
            </a:r>
            <a:r>
              <a:rPr lang="es-ES" sz="2000" dirty="0" smtClean="0">
                <a:latin typeface="+mn-lt"/>
              </a:rPr>
              <a:t>principal.</a:t>
            </a:r>
          </a:p>
          <a:p>
            <a:endParaRPr lang="es-ES" sz="2000" dirty="0">
              <a:latin typeface="+mn-lt"/>
            </a:endParaRPr>
          </a:p>
          <a:p>
            <a:pPr marL="0" indent="0">
              <a:buNone/>
            </a:pPr>
            <a:r>
              <a:rPr lang="es-ES" sz="2000" dirty="0" smtClean="0">
                <a:solidFill>
                  <a:schemeClr val="tx2"/>
                </a:solidFill>
                <a:latin typeface="+mn-lt"/>
              </a:rPr>
              <a:t>Cohesión</a:t>
            </a:r>
            <a:r>
              <a:rPr lang="es-ES" sz="2000" dirty="0" smtClean="0">
                <a:latin typeface="+mn-lt"/>
              </a:rPr>
              <a:t>: procedimientos </a:t>
            </a:r>
            <a:r>
              <a:rPr lang="es-ES" sz="2000" dirty="0">
                <a:latin typeface="+mn-lt"/>
              </a:rPr>
              <a:t>formales que configuran y entrelazan </a:t>
            </a:r>
            <a:r>
              <a:rPr lang="es-ES" sz="2000" dirty="0" smtClean="0">
                <a:latin typeface="+mn-lt"/>
              </a:rPr>
              <a:t>las ideas del texto (nexos)</a:t>
            </a:r>
            <a:endParaRPr lang="es-ES" sz="2000" dirty="0">
              <a:latin typeface="+mn-lt"/>
            </a:endParaRPr>
          </a:p>
          <a:p>
            <a:pPr marL="0" indent="0">
              <a:buNone/>
            </a:pPr>
            <a:endParaRPr lang="es-ES" sz="1800" dirty="0"/>
          </a:p>
        </p:txBody>
      </p:sp>
    </p:spTree>
    <p:extLst>
      <p:ext uri="{BB962C8B-B14F-4D97-AF65-F5344CB8AC3E}">
        <p14:creationId xmlns:p14="http://schemas.microsoft.com/office/powerpoint/2010/main" val="8206156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43250"/>
            <a:ext cx="8229600" cy="4882913"/>
          </a:xfrm>
        </p:spPr>
        <p:txBody>
          <a:bodyPr>
            <a:normAutofit/>
          </a:bodyPr>
          <a:lstStyle/>
          <a:p>
            <a:r>
              <a:rPr lang="es-ES" sz="2000" dirty="0" err="1">
                <a:latin typeface="+mn-lt"/>
              </a:rPr>
              <a:t>E</a:t>
            </a:r>
            <a:r>
              <a:rPr lang="es-ES" sz="2000" dirty="0" err="1" smtClean="0">
                <a:latin typeface="+mn-lt"/>
              </a:rPr>
              <a:t>xpresión</a:t>
            </a:r>
            <a:r>
              <a:rPr lang="es-ES" sz="2000" dirty="0" smtClean="0">
                <a:latin typeface="+mn-lt"/>
              </a:rPr>
              <a:t> </a:t>
            </a:r>
            <a:r>
              <a:rPr lang="es-ES" sz="2000" dirty="0" err="1">
                <a:latin typeface="+mn-lt"/>
              </a:rPr>
              <a:t>gráfica</a:t>
            </a:r>
            <a:r>
              <a:rPr lang="es-ES" sz="2000" dirty="0">
                <a:latin typeface="+mn-lt"/>
              </a:rPr>
              <a:t> de las pausas y la </a:t>
            </a:r>
            <a:r>
              <a:rPr lang="es-ES" sz="2000" dirty="0" err="1" smtClean="0">
                <a:latin typeface="+mn-lt"/>
              </a:rPr>
              <a:t>entonación</a:t>
            </a:r>
            <a:r>
              <a:rPr lang="es-ES" sz="2000" dirty="0" smtClean="0">
                <a:latin typeface="+mn-lt"/>
              </a:rPr>
              <a:t>.</a:t>
            </a:r>
          </a:p>
          <a:p>
            <a:endParaRPr lang="es-ES" sz="2000" b="1" dirty="0">
              <a:solidFill>
                <a:schemeClr val="tx2"/>
              </a:solidFill>
              <a:latin typeface="+mn-lt"/>
            </a:endParaRPr>
          </a:p>
          <a:p>
            <a:pPr marL="0" indent="0" algn="ctr">
              <a:buNone/>
            </a:pPr>
            <a:r>
              <a:rPr lang="es-ES" sz="2000" b="1" dirty="0">
                <a:solidFill>
                  <a:schemeClr val="tx2"/>
                </a:solidFill>
              </a:rPr>
              <a:t>Signos de </a:t>
            </a:r>
            <a:r>
              <a:rPr lang="es-ES" sz="2000" b="1" dirty="0" smtClean="0">
                <a:solidFill>
                  <a:schemeClr val="tx2"/>
                </a:solidFill>
              </a:rPr>
              <a:t>puntuación</a:t>
            </a:r>
            <a:endParaRPr lang="es-ES" sz="2000" b="1" dirty="0" smtClean="0">
              <a:solidFill>
                <a:schemeClr val="tx2"/>
              </a:solidFill>
              <a:latin typeface="+mn-lt"/>
            </a:endParaRPr>
          </a:p>
          <a:p>
            <a:pPr>
              <a:lnSpc>
                <a:spcPct val="110000"/>
              </a:lnSpc>
            </a:pPr>
            <a:r>
              <a:rPr lang="es-ES" sz="2000" dirty="0">
                <a:solidFill>
                  <a:schemeClr val="tx2"/>
                </a:solidFill>
                <a:latin typeface="+mn-lt"/>
              </a:rPr>
              <a:t>a)</a:t>
            </a:r>
            <a:r>
              <a:rPr lang="es-ES" sz="2000" dirty="0">
                <a:latin typeface="+mn-lt"/>
              </a:rPr>
              <a:t> </a:t>
            </a:r>
            <a:r>
              <a:rPr lang="es-ES" sz="2000" u="sng" dirty="0">
                <a:solidFill>
                  <a:schemeClr val="tx2"/>
                </a:solidFill>
                <a:latin typeface="+mn-lt"/>
              </a:rPr>
              <a:t>Signos de pausas </a:t>
            </a:r>
            <a:r>
              <a:rPr lang="es-ES" sz="2000" u="sng" dirty="0" err="1">
                <a:solidFill>
                  <a:schemeClr val="tx2"/>
                </a:solidFill>
                <a:latin typeface="+mn-lt"/>
              </a:rPr>
              <a:t>sintáctico-semánticas</a:t>
            </a:r>
            <a:r>
              <a:rPr lang="es-ES" sz="2000" dirty="0">
                <a:latin typeface="+mn-lt"/>
              </a:rPr>
              <a:t>: </a:t>
            </a:r>
            <a:endParaRPr lang="es-ES" sz="2000" dirty="0" smtClean="0">
              <a:latin typeface="+mn-lt"/>
            </a:endParaRPr>
          </a:p>
          <a:p>
            <a:pPr>
              <a:lnSpc>
                <a:spcPct val="110000"/>
              </a:lnSpc>
            </a:pPr>
            <a:r>
              <a:rPr lang="es-ES" sz="2000" dirty="0" smtClean="0">
                <a:latin typeface="+mn-lt"/>
              </a:rPr>
              <a:t>aquellos </a:t>
            </a:r>
            <a:r>
              <a:rPr lang="es-ES" sz="2000" dirty="0">
                <a:latin typeface="+mn-lt"/>
              </a:rPr>
              <a:t>cuyo uso depende tanto de la estructura oracional como del sentido que aportan a la </a:t>
            </a:r>
            <a:r>
              <a:rPr lang="es-ES" sz="2000" dirty="0" err="1">
                <a:latin typeface="+mn-lt"/>
              </a:rPr>
              <a:t>oración</a:t>
            </a:r>
            <a:r>
              <a:rPr lang="es-ES" sz="2000" dirty="0">
                <a:latin typeface="+mn-lt"/>
              </a:rPr>
              <a:t> (coma, punto y coma, dos puntos y punto). </a:t>
            </a:r>
          </a:p>
          <a:p>
            <a:pPr>
              <a:lnSpc>
                <a:spcPct val="110000"/>
              </a:lnSpc>
            </a:pPr>
            <a:r>
              <a:rPr lang="es-ES" sz="2000" dirty="0">
                <a:solidFill>
                  <a:schemeClr val="tx2"/>
                </a:solidFill>
                <a:latin typeface="+mn-lt"/>
              </a:rPr>
              <a:t>b)</a:t>
            </a:r>
            <a:r>
              <a:rPr lang="es-ES" sz="2000" dirty="0">
                <a:latin typeface="+mn-lt"/>
              </a:rPr>
              <a:t> </a:t>
            </a:r>
            <a:r>
              <a:rPr lang="es-ES" sz="2000" u="sng" dirty="0">
                <a:solidFill>
                  <a:schemeClr val="tx2"/>
                </a:solidFill>
                <a:latin typeface="+mn-lt"/>
              </a:rPr>
              <a:t>Signos de </a:t>
            </a:r>
            <a:r>
              <a:rPr lang="es-ES" sz="2000" u="sng" dirty="0" err="1">
                <a:solidFill>
                  <a:schemeClr val="tx2"/>
                </a:solidFill>
                <a:latin typeface="+mn-lt"/>
              </a:rPr>
              <a:t>entonación</a:t>
            </a:r>
            <a:r>
              <a:rPr lang="es-ES" sz="2000" u="sng" dirty="0">
                <a:solidFill>
                  <a:schemeClr val="tx2"/>
                </a:solidFill>
                <a:latin typeface="+mn-lt"/>
              </a:rPr>
              <a:t> o </a:t>
            </a:r>
            <a:r>
              <a:rPr lang="es-ES" sz="2000" u="sng" dirty="0" err="1">
                <a:solidFill>
                  <a:schemeClr val="tx2"/>
                </a:solidFill>
                <a:latin typeface="+mn-lt"/>
              </a:rPr>
              <a:t>énfasis</a:t>
            </a:r>
            <a:r>
              <a:rPr lang="es-ES" sz="2000" dirty="0">
                <a:latin typeface="+mn-lt"/>
              </a:rPr>
              <a:t>: </a:t>
            </a:r>
            <a:endParaRPr lang="es-ES" sz="2000" dirty="0" smtClean="0">
              <a:latin typeface="+mn-lt"/>
            </a:endParaRPr>
          </a:p>
          <a:p>
            <a:pPr>
              <a:lnSpc>
                <a:spcPct val="110000"/>
              </a:lnSpc>
            </a:pPr>
            <a:r>
              <a:rPr lang="es-ES" sz="2000" dirty="0" smtClean="0">
                <a:latin typeface="+mn-lt"/>
              </a:rPr>
              <a:t>los </a:t>
            </a:r>
            <a:r>
              <a:rPr lang="es-ES" sz="2000" dirty="0">
                <a:latin typeface="+mn-lt"/>
              </a:rPr>
              <a:t>que aportan fuerza, ritmo y </a:t>
            </a:r>
            <a:r>
              <a:rPr lang="es-ES" sz="2000" dirty="0" err="1">
                <a:latin typeface="+mn-lt"/>
              </a:rPr>
              <a:t>entonación</a:t>
            </a:r>
            <a:r>
              <a:rPr lang="es-ES" sz="2000" dirty="0">
                <a:latin typeface="+mn-lt"/>
              </a:rPr>
              <a:t> a la estructura oracional (</a:t>
            </a:r>
            <a:r>
              <a:rPr lang="es-ES" sz="2000" dirty="0" err="1">
                <a:latin typeface="+mn-lt"/>
              </a:rPr>
              <a:t>interrogación</a:t>
            </a:r>
            <a:r>
              <a:rPr lang="es-ES" sz="2000" dirty="0">
                <a:latin typeface="+mn-lt"/>
              </a:rPr>
              <a:t>, </a:t>
            </a:r>
            <a:r>
              <a:rPr lang="es-ES" sz="2000" dirty="0" err="1">
                <a:latin typeface="+mn-lt"/>
              </a:rPr>
              <a:t>exclamación</a:t>
            </a:r>
            <a:r>
              <a:rPr lang="es-ES" sz="2000" dirty="0">
                <a:latin typeface="+mn-lt"/>
              </a:rPr>
              <a:t>, comillas, etc.).</a:t>
            </a:r>
            <a:br>
              <a:rPr lang="es-ES" sz="2000" dirty="0">
                <a:latin typeface="+mn-lt"/>
              </a:rPr>
            </a:br>
            <a:r>
              <a:rPr lang="es-ES" sz="2000" dirty="0">
                <a:solidFill>
                  <a:schemeClr val="tx2"/>
                </a:solidFill>
                <a:latin typeface="+mn-lt"/>
              </a:rPr>
              <a:t>c)</a:t>
            </a:r>
            <a:r>
              <a:rPr lang="es-ES" sz="2000" dirty="0">
                <a:latin typeface="+mn-lt"/>
              </a:rPr>
              <a:t> </a:t>
            </a:r>
            <a:r>
              <a:rPr lang="es-ES" sz="2000" u="sng" dirty="0">
                <a:solidFill>
                  <a:schemeClr val="tx2"/>
                </a:solidFill>
                <a:latin typeface="+mn-lt"/>
              </a:rPr>
              <a:t>Signos de apoyo</a:t>
            </a:r>
            <a:r>
              <a:rPr lang="es-ES" sz="2000" dirty="0">
                <a:latin typeface="+mn-lt"/>
              </a:rPr>
              <a:t>: </a:t>
            </a:r>
            <a:endParaRPr lang="es-ES" sz="2000" dirty="0" smtClean="0">
              <a:latin typeface="+mn-lt"/>
            </a:endParaRPr>
          </a:p>
          <a:p>
            <a:pPr>
              <a:lnSpc>
                <a:spcPct val="110000"/>
              </a:lnSpc>
            </a:pPr>
            <a:r>
              <a:rPr lang="es-ES" sz="2000" dirty="0" smtClean="0">
                <a:latin typeface="+mn-lt"/>
              </a:rPr>
              <a:t>que </a:t>
            </a:r>
            <a:r>
              <a:rPr lang="es-ES" sz="2000" dirty="0">
                <a:latin typeface="+mn-lt"/>
              </a:rPr>
              <a:t>permiten agregar algunas </a:t>
            </a:r>
            <a:r>
              <a:rPr lang="es-ES" sz="2000" dirty="0" err="1">
                <a:latin typeface="+mn-lt"/>
              </a:rPr>
              <a:t>características</a:t>
            </a:r>
            <a:r>
              <a:rPr lang="es-ES" sz="2000" dirty="0">
                <a:latin typeface="+mn-lt"/>
              </a:rPr>
              <a:t> al tipo de </a:t>
            </a:r>
            <a:r>
              <a:rPr lang="es-ES" sz="2000" dirty="0" err="1">
                <a:latin typeface="+mn-lt"/>
              </a:rPr>
              <a:t>información</a:t>
            </a:r>
            <a:r>
              <a:rPr lang="es-ES" sz="2000" dirty="0">
                <a:latin typeface="+mn-lt"/>
              </a:rPr>
              <a:t> que se entrega (</a:t>
            </a:r>
            <a:r>
              <a:rPr lang="es-ES" sz="2000" dirty="0" err="1">
                <a:latin typeface="+mn-lt"/>
              </a:rPr>
              <a:t>paréntesis</a:t>
            </a:r>
            <a:r>
              <a:rPr lang="es-ES" sz="2000" dirty="0">
                <a:latin typeface="+mn-lt"/>
              </a:rPr>
              <a:t>, guiones, asteriscos, etc.). </a:t>
            </a:r>
          </a:p>
          <a:p>
            <a:endParaRPr lang="es-ES" dirty="0"/>
          </a:p>
        </p:txBody>
      </p:sp>
      <p:sp>
        <p:nvSpPr>
          <p:cNvPr id="6" name="Título 5"/>
          <p:cNvSpPr>
            <a:spLocks noGrp="1"/>
          </p:cNvSpPr>
          <p:nvPr>
            <p:ph type="title"/>
          </p:nvPr>
        </p:nvSpPr>
        <p:spPr>
          <a:xfrm>
            <a:off x="661846" y="357771"/>
            <a:ext cx="8024953" cy="670818"/>
          </a:xfrm>
        </p:spPr>
        <p:txBody>
          <a:bodyPr/>
          <a:lstStyle/>
          <a:p>
            <a:r>
              <a:rPr lang="es-ES" sz="3200" dirty="0" smtClean="0">
                <a:effectLst/>
              </a:rPr>
              <a:t/>
            </a:r>
            <a:br>
              <a:rPr lang="es-ES" sz="3200" dirty="0" smtClean="0">
                <a:effectLst/>
              </a:rPr>
            </a:br>
            <a:r>
              <a:rPr lang="es-ES" sz="3200" dirty="0">
                <a:effectLst/>
              </a:rPr>
              <a:t>Uso de recursos </a:t>
            </a:r>
            <a:r>
              <a:rPr lang="es-ES" sz="3200" dirty="0" err="1">
                <a:effectLst/>
              </a:rPr>
              <a:t>paralingüísticos</a:t>
            </a:r>
            <a:r>
              <a:rPr lang="es-ES" sz="3200" dirty="0">
                <a:effectLst/>
              </a:rPr>
              <a:t> en el texto </a:t>
            </a:r>
            <a:endParaRPr lang="es-ES" sz="3200" dirty="0"/>
          </a:p>
        </p:txBody>
      </p:sp>
    </p:spTree>
    <p:extLst>
      <p:ext uri="{BB962C8B-B14F-4D97-AF65-F5344CB8AC3E}">
        <p14:creationId xmlns:p14="http://schemas.microsoft.com/office/powerpoint/2010/main" val="816308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dirty="0" smtClean="0">
                <a:effectLst/>
              </a:rPr>
              <a:t>Lectura </a:t>
            </a:r>
            <a:r>
              <a:rPr lang="es-ES" sz="2800" dirty="0">
                <a:effectLst/>
              </a:rPr>
              <a:t>literal de la </a:t>
            </a:r>
            <a:r>
              <a:rPr lang="es-ES" sz="2800" dirty="0" err="1" smtClean="0">
                <a:effectLst/>
              </a:rPr>
              <a:t>información</a:t>
            </a:r>
            <a:r>
              <a:rPr lang="es-ES" sz="2400" dirty="0" smtClean="0">
                <a:effectLst/>
              </a:rPr>
              <a:t> </a:t>
            </a:r>
            <a:r>
              <a:rPr lang="es-ES" sz="2400" dirty="0"/>
              <a:t/>
            </a:r>
            <a:br>
              <a:rPr lang="es-ES" sz="2400" dirty="0"/>
            </a:br>
            <a:endParaRPr lang="es-ES" sz="2400" dirty="0"/>
          </a:p>
        </p:txBody>
      </p:sp>
      <p:sp>
        <p:nvSpPr>
          <p:cNvPr id="3" name="Marcador de contenido 2"/>
          <p:cNvSpPr>
            <a:spLocks noGrp="1"/>
          </p:cNvSpPr>
          <p:nvPr>
            <p:ph idx="1"/>
          </p:nvPr>
        </p:nvSpPr>
        <p:spPr>
          <a:xfrm>
            <a:off x="527688" y="1055422"/>
            <a:ext cx="8159111" cy="5070742"/>
          </a:xfrm>
        </p:spPr>
        <p:txBody>
          <a:bodyPr>
            <a:normAutofit/>
          </a:bodyPr>
          <a:lstStyle/>
          <a:p>
            <a:pPr algn="just"/>
            <a:r>
              <a:rPr lang="es-ES" sz="2000" dirty="0">
                <a:latin typeface="+mn-lt"/>
              </a:rPr>
              <a:t>R</a:t>
            </a:r>
            <a:r>
              <a:rPr lang="es-ES" sz="2000" dirty="0" smtClean="0">
                <a:latin typeface="+mn-lt"/>
              </a:rPr>
              <a:t>ealizar </a:t>
            </a:r>
            <a:r>
              <a:rPr lang="es-ES" sz="2000" dirty="0">
                <a:latin typeface="+mn-lt"/>
              </a:rPr>
              <a:t>una </a:t>
            </a:r>
            <a:r>
              <a:rPr lang="es-ES" sz="2000" u="sng" dirty="0" err="1">
                <a:solidFill>
                  <a:srgbClr val="FF0000"/>
                </a:solidFill>
                <a:latin typeface="+mn-lt"/>
              </a:rPr>
              <a:t>segmentación</a:t>
            </a:r>
            <a:r>
              <a:rPr lang="es-ES" sz="2000" dirty="0">
                <a:latin typeface="+mn-lt"/>
              </a:rPr>
              <a:t> del texto, </a:t>
            </a:r>
            <a:r>
              <a:rPr lang="es-ES" sz="2000" dirty="0" err="1">
                <a:latin typeface="+mn-lt"/>
              </a:rPr>
              <a:t>párrafo</a:t>
            </a:r>
            <a:r>
              <a:rPr lang="es-ES" sz="2000" dirty="0">
                <a:latin typeface="+mn-lt"/>
              </a:rPr>
              <a:t> o </a:t>
            </a:r>
            <a:r>
              <a:rPr lang="es-ES" sz="2000" dirty="0" smtClean="0">
                <a:latin typeface="+mn-lt"/>
              </a:rPr>
              <a:t>fragmento. </a:t>
            </a:r>
            <a:endParaRPr lang="es-ES" sz="2000" dirty="0">
              <a:latin typeface="+mn-lt"/>
            </a:endParaRPr>
          </a:p>
          <a:p>
            <a:pPr algn="just"/>
            <a:r>
              <a:rPr lang="es-ES" sz="2000" dirty="0" err="1">
                <a:latin typeface="+mn-lt"/>
              </a:rPr>
              <a:t>C</a:t>
            </a:r>
            <a:r>
              <a:rPr lang="es-ES" sz="2000" dirty="0" err="1" smtClean="0">
                <a:latin typeface="+mn-lt"/>
              </a:rPr>
              <a:t>ómo</a:t>
            </a:r>
            <a:r>
              <a:rPr lang="es-ES" sz="2000" dirty="0" smtClean="0">
                <a:latin typeface="+mn-lt"/>
              </a:rPr>
              <a:t> </a:t>
            </a:r>
            <a:r>
              <a:rPr lang="es-ES" sz="2000" dirty="0">
                <a:latin typeface="+mn-lt"/>
              </a:rPr>
              <a:t>progresa la </a:t>
            </a:r>
            <a:r>
              <a:rPr lang="es-ES" sz="2000" dirty="0" err="1">
                <a:latin typeface="+mn-lt"/>
              </a:rPr>
              <a:t>información</a:t>
            </a:r>
            <a:r>
              <a:rPr lang="es-ES" sz="2000" dirty="0">
                <a:latin typeface="+mn-lt"/>
              </a:rPr>
              <a:t>, </a:t>
            </a:r>
            <a:r>
              <a:rPr lang="es-ES" sz="2000" dirty="0" smtClean="0">
                <a:latin typeface="+mn-lt"/>
              </a:rPr>
              <a:t>qué es lo </a:t>
            </a:r>
            <a:r>
              <a:rPr lang="es-ES" sz="2000" dirty="0">
                <a:latin typeface="+mn-lt"/>
              </a:rPr>
              <a:t>central, y fijar los </a:t>
            </a:r>
            <a:r>
              <a:rPr lang="es-ES" sz="2000" dirty="0" smtClean="0">
                <a:latin typeface="+mn-lt"/>
              </a:rPr>
              <a:t>datos.</a:t>
            </a:r>
          </a:p>
          <a:p>
            <a:pPr algn="just"/>
            <a:r>
              <a:rPr lang="es-ES" sz="2000" dirty="0">
                <a:latin typeface="+mn-lt"/>
              </a:rPr>
              <a:t>Segmentar: A medida que vamos leyendo, “cortamos” el texto en oraciones. </a:t>
            </a:r>
          </a:p>
          <a:p>
            <a:pPr algn="just"/>
            <a:r>
              <a:rPr lang="es-ES" sz="2000" dirty="0" smtClean="0">
                <a:latin typeface="+mn-lt"/>
              </a:rPr>
              <a:t>Segmentar </a:t>
            </a:r>
            <a:r>
              <a:rPr lang="es-ES" sz="2000" dirty="0" err="1">
                <a:latin typeface="+mn-lt"/>
              </a:rPr>
              <a:t>suboraciones</a:t>
            </a:r>
            <a:r>
              <a:rPr lang="es-ES" sz="2000" dirty="0">
                <a:latin typeface="+mn-lt"/>
              </a:rPr>
              <a:t>: oraciones entre comas o</a:t>
            </a:r>
            <a:r>
              <a:rPr lang="es-ES" sz="2000" dirty="0" smtClean="0">
                <a:latin typeface="+mn-lt"/>
              </a:rPr>
              <a:t> </a:t>
            </a:r>
            <a:r>
              <a:rPr lang="es-ES" sz="2000" dirty="0" err="1">
                <a:latin typeface="+mn-lt"/>
              </a:rPr>
              <a:t>paréntesis</a:t>
            </a:r>
            <a:r>
              <a:rPr lang="es-ES" sz="2000" dirty="0">
                <a:latin typeface="+mn-lt"/>
              </a:rPr>
              <a:t> constituyen oraciones que complementan la </a:t>
            </a:r>
            <a:r>
              <a:rPr lang="es-ES" sz="2000" dirty="0" err="1">
                <a:latin typeface="+mn-lt"/>
              </a:rPr>
              <a:t>oración</a:t>
            </a:r>
            <a:r>
              <a:rPr lang="es-ES" sz="2000" dirty="0">
                <a:latin typeface="+mn-lt"/>
              </a:rPr>
              <a:t> principal, </a:t>
            </a:r>
            <a:r>
              <a:rPr lang="es-ES" sz="2000" dirty="0" err="1">
                <a:latin typeface="+mn-lt"/>
              </a:rPr>
              <a:t>estableciéndose</a:t>
            </a:r>
            <a:r>
              <a:rPr lang="es-ES" sz="2000" dirty="0">
                <a:latin typeface="+mn-lt"/>
              </a:rPr>
              <a:t> como una </a:t>
            </a:r>
            <a:r>
              <a:rPr lang="es-ES" sz="2000" dirty="0" err="1">
                <a:latin typeface="+mn-lt"/>
              </a:rPr>
              <a:t>suboración</a:t>
            </a:r>
            <a:r>
              <a:rPr lang="es-ES" sz="2000" dirty="0">
                <a:latin typeface="+mn-lt"/>
              </a:rPr>
              <a:t> que debe ser analizada con independencia de la </a:t>
            </a:r>
            <a:r>
              <a:rPr lang="es-ES" sz="2000" dirty="0" err="1">
                <a:latin typeface="+mn-lt"/>
              </a:rPr>
              <a:t>oración</a:t>
            </a:r>
            <a:r>
              <a:rPr lang="es-ES" sz="2000" dirty="0">
                <a:latin typeface="+mn-lt"/>
              </a:rPr>
              <a:t> principal. </a:t>
            </a:r>
          </a:p>
          <a:p>
            <a:pPr algn="just"/>
            <a:r>
              <a:rPr lang="es-ES" sz="2000" dirty="0">
                <a:latin typeface="+mn-lt"/>
              </a:rPr>
              <a:t>Comprender: nos aseguramos de entender el </a:t>
            </a:r>
            <a:r>
              <a:rPr lang="es-ES" sz="2000" dirty="0" smtClean="0">
                <a:latin typeface="+mn-lt"/>
              </a:rPr>
              <a:t>segmento</a:t>
            </a:r>
            <a:r>
              <a:rPr lang="es-ES" sz="2000" dirty="0">
                <a:latin typeface="+mn-lt"/>
              </a:rPr>
              <a:t>. Si encontramos figuras literarias o expresiones connotativas, debemos </a:t>
            </a:r>
            <a:r>
              <a:rPr lang="es-ES" sz="2000" i="1" dirty="0">
                <a:solidFill>
                  <a:srgbClr val="FF0000"/>
                </a:solidFill>
                <a:latin typeface="+mn-lt"/>
              </a:rPr>
              <a:t>transformarlas</a:t>
            </a:r>
            <a:r>
              <a:rPr lang="es-ES" sz="2000" dirty="0">
                <a:latin typeface="+mn-lt"/>
              </a:rPr>
              <a:t>, </a:t>
            </a:r>
            <a:r>
              <a:rPr lang="es-ES" sz="2000" dirty="0" err="1">
                <a:latin typeface="+mn-lt"/>
              </a:rPr>
              <a:t>planteándolas</a:t>
            </a:r>
            <a:r>
              <a:rPr lang="es-ES" sz="2000" dirty="0">
                <a:latin typeface="+mn-lt"/>
              </a:rPr>
              <a:t> con nuestras propias palabras. </a:t>
            </a:r>
          </a:p>
          <a:p>
            <a:pPr algn="just"/>
            <a:r>
              <a:rPr lang="es-ES" sz="2000" dirty="0" smtClean="0">
                <a:latin typeface="+mn-lt"/>
              </a:rPr>
              <a:t>Seleccionar</a:t>
            </a:r>
            <a:r>
              <a:rPr lang="es-ES" sz="2000" dirty="0">
                <a:latin typeface="+mn-lt"/>
              </a:rPr>
              <a:t>: identificamos las </a:t>
            </a:r>
            <a:r>
              <a:rPr lang="es-ES" sz="2000" dirty="0">
                <a:solidFill>
                  <a:srgbClr val="FF0000"/>
                </a:solidFill>
                <a:latin typeface="+mn-lt"/>
              </a:rPr>
              <a:t>palabras clave </a:t>
            </a:r>
            <a:r>
              <a:rPr lang="es-ES" sz="2000" dirty="0">
                <a:latin typeface="+mn-lt"/>
              </a:rPr>
              <a:t>del </a:t>
            </a:r>
            <a:r>
              <a:rPr lang="es-ES" sz="2000" dirty="0" smtClean="0">
                <a:latin typeface="+mn-lt"/>
              </a:rPr>
              <a:t>segmento</a:t>
            </a:r>
            <a:r>
              <a:rPr lang="es-ES" sz="2000" dirty="0">
                <a:latin typeface="+mn-lt"/>
              </a:rPr>
              <a:t>, como verbos, sustantivos, adverbios, conectores, etc., que establezcan datos y relaciones relevantes con otros segmentos o dentro del que estamos analizando. </a:t>
            </a:r>
          </a:p>
          <a:p>
            <a:pPr algn="just"/>
            <a:endParaRPr lang="es-ES" sz="2200" dirty="0">
              <a:latin typeface="+mn-lt"/>
            </a:endParaRPr>
          </a:p>
        </p:txBody>
      </p:sp>
    </p:spTree>
    <p:extLst>
      <p:ext uri="{BB962C8B-B14F-4D97-AF65-F5344CB8AC3E}">
        <p14:creationId xmlns:p14="http://schemas.microsoft.com/office/powerpoint/2010/main" val="9029049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813926"/>
          </a:xfrm>
        </p:spPr>
        <p:txBody>
          <a:bodyPr/>
          <a:lstStyle/>
          <a:p>
            <a:r>
              <a:rPr lang="es-ES" sz="4000" dirty="0" smtClean="0"/>
              <a:t>Ejemplo:</a:t>
            </a:r>
            <a:r>
              <a:rPr lang="es-ES" dirty="0" smtClean="0"/>
              <a:t> </a:t>
            </a:r>
            <a:endParaRPr lang="es-ES" dirty="0"/>
          </a:p>
        </p:txBody>
      </p:sp>
      <p:sp>
        <p:nvSpPr>
          <p:cNvPr id="3" name="Marcador de contenido 2"/>
          <p:cNvSpPr>
            <a:spLocks noGrp="1"/>
          </p:cNvSpPr>
          <p:nvPr>
            <p:ph idx="1"/>
          </p:nvPr>
        </p:nvSpPr>
        <p:spPr>
          <a:xfrm>
            <a:off x="457200" y="813926"/>
            <a:ext cx="8229600" cy="5312237"/>
          </a:xfrm>
        </p:spPr>
        <p:txBody>
          <a:bodyPr>
            <a:normAutofit/>
          </a:bodyPr>
          <a:lstStyle/>
          <a:p>
            <a:pPr algn="just">
              <a:lnSpc>
                <a:spcPct val="120000"/>
              </a:lnSpc>
            </a:pPr>
            <a:r>
              <a:rPr lang="es-ES" sz="1400" dirty="0">
                <a:latin typeface="+mn-lt"/>
              </a:rPr>
              <a:t>1. “Huésped, aquí estarás bien. Aquí el bien supremo es el placer. La frase , según Cicerón, figuraba en un jardín a la entrada de la escuela filosófica conducida por Epicuro, en el siglo IV a. C. </a:t>
            </a:r>
            <a:r>
              <a:rPr lang="es-ES" sz="1400" dirty="0" smtClean="0">
                <a:latin typeface="+mn-lt"/>
              </a:rPr>
              <a:t>en </a:t>
            </a:r>
            <a:r>
              <a:rPr lang="es-ES" sz="1400" dirty="0">
                <a:latin typeface="+mn-lt"/>
              </a:rPr>
              <a:t>Atenas. Pese a que esos espacios verdes han crecido junto con la humanidad y favorecieron la reflexión, la meditación y el descanso, también estuvieron teñidos de </a:t>
            </a:r>
            <a:r>
              <a:rPr lang="es-ES" sz="1400" dirty="0" smtClean="0">
                <a:latin typeface="+mn-lt"/>
              </a:rPr>
              <a:t>prejuicios. Ya el escritor alemán Rudolf </a:t>
            </a:r>
            <a:r>
              <a:rPr lang="es-ES" sz="1400" dirty="0" err="1" smtClean="0">
                <a:latin typeface="+mn-lt"/>
              </a:rPr>
              <a:t>Borchard</a:t>
            </a:r>
            <a:r>
              <a:rPr lang="es-ES" sz="1400" dirty="0" smtClean="0">
                <a:latin typeface="+mn-lt"/>
              </a:rPr>
              <a:t>, en su ensayo El Jardinero apasionado (escrito en 1938 y publicado en castellano este año por la editorial Gallo Nero), advertía: ”Existe la extendida superstición de que el jardín es un lujo, un quehacer  caprichoso que se les disculpa a los niños y a mujeres por su carácter infantil e inofensivo, un ornamento de la existencia…”</a:t>
            </a:r>
            <a:endParaRPr lang="es-ES" sz="1400" dirty="0">
              <a:latin typeface="+mn-lt"/>
            </a:endParaRPr>
          </a:p>
          <a:p>
            <a:pPr algn="just">
              <a:lnSpc>
                <a:spcPct val="120000"/>
              </a:lnSpc>
            </a:pPr>
            <a:endParaRPr lang="es-ES" sz="1400" dirty="0">
              <a:latin typeface="+mn-lt"/>
            </a:endParaRPr>
          </a:p>
          <a:p>
            <a:pPr algn="just"/>
            <a:endParaRPr lang="es-ES" sz="1800" dirty="0"/>
          </a:p>
        </p:txBody>
      </p:sp>
      <p:sp>
        <p:nvSpPr>
          <p:cNvPr id="7" name="Rectángulo 6"/>
          <p:cNvSpPr/>
          <p:nvPr/>
        </p:nvSpPr>
        <p:spPr>
          <a:xfrm>
            <a:off x="-2967855" y="1625699"/>
            <a:ext cx="947783" cy="307777"/>
          </a:xfrm>
          <a:prstGeom prst="rect">
            <a:avLst/>
          </a:prstGeom>
        </p:spPr>
        <p:txBody>
          <a:bodyPr wrap="none">
            <a:spAutoFit/>
          </a:bodyPr>
          <a:lstStyle/>
          <a:p>
            <a:r>
              <a:rPr lang="es-ES" sz="1400" dirty="0">
                <a:solidFill>
                  <a:prstClr val="black">
                    <a:lumMod val="50000"/>
                    <a:lumOff val="50000"/>
                  </a:prstClr>
                </a:solidFill>
                <a:latin typeface="Century Gothic"/>
              </a:rPr>
              <a:t>carácter </a:t>
            </a:r>
            <a:endParaRPr lang="es-ES" dirty="0"/>
          </a:p>
        </p:txBody>
      </p:sp>
      <p:pic>
        <p:nvPicPr>
          <p:cNvPr id="9" name="Imagen 8" descr="Captura de pantalla 2020-06-29 a la(s) 22.33.4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286" y="2915823"/>
            <a:ext cx="7935514" cy="1896181"/>
          </a:xfrm>
          <a:prstGeom prst="rect">
            <a:avLst/>
          </a:prstGeom>
        </p:spPr>
      </p:pic>
      <p:sp>
        <p:nvSpPr>
          <p:cNvPr id="10" name="CuadroTexto 9"/>
          <p:cNvSpPr txBox="1"/>
          <p:nvPr/>
        </p:nvSpPr>
        <p:spPr>
          <a:xfrm>
            <a:off x="1609898" y="4901447"/>
            <a:ext cx="6025733" cy="1600438"/>
          </a:xfrm>
          <a:prstGeom prst="rect">
            <a:avLst/>
          </a:prstGeom>
          <a:noFill/>
        </p:spPr>
        <p:txBody>
          <a:bodyPr wrap="none" rtlCol="0">
            <a:spAutoFit/>
          </a:bodyPr>
          <a:lstStyle/>
          <a:p>
            <a:r>
              <a:rPr lang="es-ES" sz="1400" b="1" dirty="0" smtClean="0"/>
              <a:t>Datos relevantes por segmentos:</a:t>
            </a:r>
          </a:p>
          <a:p>
            <a:r>
              <a:rPr lang="es-ES" sz="1400" dirty="0" smtClean="0"/>
              <a:t>- Aquí estarás bien.</a:t>
            </a:r>
          </a:p>
          <a:p>
            <a:r>
              <a:rPr lang="es-ES" sz="1400" dirty="0" smtClean="0"/>
              <a:t>- Bien supremo placer</a:t>
            </a:r>
          </a:p>
          <a:p>
            <a:r>
              <a:rPr lang="es-ES" sz="1400" dirty="0" smtClean="0"/>
              <a:t>- Frase en jardín de Epicuro</a:t>
            </a:r>
          </a:p>
          <a:p>
            <a:r>
              <a:rPr lang="es-ES" sz="1400" dirty="0" smtClean="0"/>
              <a:t>- Los jardines favorecieron la reflexión, meditación y el descanso.</a:t>
            </a:r>
          </a:p>
          <a:p>
            <a:r>
              <a:rPr lang="es-ES" sz="1400" dirty="0" smtClean="0"/>
              <a:t>- (Los jardines) también estuvieron teñidos de prejuicios.</a:t>
            </a:r>
          </a:p>
          <a:p>
            <a:r>
              <a:rPr lang="es-ES" sz="1400" dirty="0" smtClean="0"/>
              <a:t>- Existe </a:t>
            </a:r>
            <a:r>
              <a:rPr lang="es-ES" sz="1400" dirty="0" err="1" smtClean="0"/>
              <a:t>supersticiónde</a:t>
            </a:r>
            <a:r>
              <a:rPr lang="es-ES" sz="1400" dirty="0" smtClean="0"/>
              <a:t> que el jardín es un lujo caprichoso (</a:t>
            </a:r>
            <a:r>
              <a:rPr lang="es-ES" sz="1400" dirty="0" err="1" smtClean="0"/>
              <a:t>Borchard</a:t>
            </a:r>
            <a:r>
              <a:rPr lang="es-ES" sz="1400" dirty="0" smtClean="0"/>
              <a:t>, 1938)</a:t>
            </a:r>
            <a:endParaRPr lang="es-ES" sz="1400" dirty="0"/>
          </a:p>
        </p:txBody>
      </p:sp>
    </p:spTree>
    <p:extLst>
      <p:ext uri="{BB962C8B-B14F-4D97-AF65-F5344CB8AC3E}">
        <p14:creationId xmlns:p14="http://schemas.microsoft.com/office/powerpoint/2010/main" val="39063899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72432"/>
            <a:ext cx="8229600" cy="1216417"/>
          </a:xfrm>
        </p:spPr>
        <p:txBody>
          <a:bodyPr/>
          <a:lstStyle/>
          <a:p>
            <a:pPr>
              <a:lnSpc>
                <a:spcPct val="100000"/>
              </a:lnSpc>
            </a:pPr>
            <a:r>
              <a:rPr lang="es-ES" sz="2400" b="1" dirty="0" smtClean="0">
                <a:effectLst/>
              </a:rPr>
              <a:t/>
            </a:r>
            <a:br>
              <a:rPr lang="es-ES" sz="2400" b="1" dirty="0" smtClean="0">
                <a:effectLst/>
              </a:rPr>
            </a:br>
            <a:r>
              <a:rPr lang="es-ES" sz="2400" b="1" dirty="0">
                <a:effectLst/>
              </a:rPr>
              <a:t/>
            </a:r>
            <a:br>
              <a:rPr lang="es-ES" sz="2400" b="1" dirty="0">
                <a:effectLst/>
              </a:rPr>
            </a:br>
            <a:r>
              <a:rPr lang="es-ES" sz="2400" b="1" dirty="0" smtClean="0">
                <a:effectLst/>
              </a:rPr>
              <a:t/>
            </a:r>
            <a:br>
              <a:rPr lang="es-ES" sz="2400" b="1" dirty="0" smtClean="0">
                <a:effectLst/>
              </a:rPr>
            </a:br>
            <a:r>
              <a:rPr lang="es-ES" dirty="0"/>
              <a:t/>
            </a:r>
            <a:br>
              <a:rPr lang="es-ES" dirty="0"/>
            </a:br>
            <a:r>
              <a:rPr lang="es-ES" sz="2400" b="1" dirty="0">
                <a:effectLst/>
              </a:rPr>
              <a:t>ESTRATEGIA DE SÍNTESIS: </a:t>
            </a:r>
            <a:r>
              <a:rPr lang="es-ES" b="1" dirty="0">
                <a:effectLst/>
              </a:rPr>
              <a:t/>
            </a:r>
            <a:br>
              <a:rPr lang="es-ES" b="1" dirty="0">
                <a:effectLst/>
              </a:rPr>
            </a:br>
            <a:r>
              <a:rPr lang="es-ES" sz="2400" b="1" dirty="0">
                <a:effectLst/>
              </a:rPr>
              <a:t>CÓMO LLEGAR A LA IDEA PRINCIPAL DE </a:t>
            </a:r>
            <a:r>
              <a:rPr lang="es-ES" sz="2400" b="1" dirty="0" smtClean="0">
                <a:effectLst/>
              </a:rPr>
              <a:t>UN PÁRRAFO O </a:t>
            </a:r>
            <a:r>
              <a:rPr lang="es-ES" sz="2400" b="1" dirty="0">
                <a:effectLst/>
              </a:rPr>
              <a:t>UN TEXTO </a:t>
            </a:r>
            <a:endParaRPr lang="es-ES"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56211370"/>
              </p:ext>
            </p:extLst>
          </p:nvPr>
        </p:nvGraphicFramePr>
        <p:xfrm>
          <a:off x="939106" y="2334448"/>
          <a:ext cx="7351871" cy="3398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5407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894425"/>
          </a:xfrm>
        </p:spPr>
        <p:txBody>
          <a:bodyPr/>
          <a:lstStyle/>
          <a:p>
            <a:r>
              <a:rPr lang="es-ES" sz="2400" dirty="0" smtClean="0"/>
              <a:t>EJEMPLO DE APLICACIÓN</a:t>
            </a:r>
            <a:endParaRPr lang="es-ES" sz="2400" dirty="0"/>
          </a:p>
        </p:txBody>
      </p:sp>
      <p:sp>
        <p:nvSpPr>
          <p:cNvPr id="3" name="Marcador de contenido 2"/>
          <p:cNvSpPr>
            <a:spLocks noGrp="1"/>
          </p:cNvSpPr>
          <p:nvPr>
            <p:ph idx="1"/>
          </p:nvPr>
        </p:nvSpPr>
        <p:spPr>
          <a:xfrm>
            <a:off x="457200" y="894425"/>
            <a:ext cx="8229600" cy="4525787"/>
          </a:xfrm>
        </p:spPr>
        <p:txBody>
          <a:bodyPr>
            <a:normAutofit lnSpcReduction="10000"/>
          </a:bodyPr>
          <a:lstStyle/>
          <a:p>
            <a:pPr algn="just">
              <a:lnSpc>
                <a:spcPct val="110000"/>
              </a:lnSpc>
              <a:spcBef>
                <a:spcPts val="0"/>
              </a:spcBef>
            </a:pPr>
            <a:r>
              <a:rPr lang="es-ES" dirty="0" smtClean="0"/>
              <a:t>  </a:t>
            </a:r>
            <a:r>
              <a:rPr lang="es-ES" sz="1600" dirty="0" smtClean="0">
                <a:latin typeface="+mn-lt"/>
              </a:rPr>
              <a:t>“</a:t>
            </a:r>
            <a:r>
              <a:rPr lang="es-ES" sz="1600" dirty="0" err="1" smtClean="0">
                <a:latin typeface="+mn-lt"/>
              </a:rPr>
              <a:t>Seguél</a:t>
            </a:r>
            <a:r>
              <a:rPr lang="es-ES" sz="1600" dirty="0" smtClean="0">
                <a:latin typeface="+mn-lt"/>
              </a:rPr>
              <a:t> </a:t>
            </a:r>
            <a:r>
              <a:rPr lang="es-ES" sz="1600" dirty="0" err="1" smtClean="0">
                <a:latin typeface="+mn-lt"/>
              </a:rPr>
              <a:t>Shchukin</a:t>
            </a:r>
            <a:r>
              <a:rPr lang="es-ES" sz="1600" dirty="0" smtClean="0">
                <a:latin typeface="+mn-lt"/>
              </a:rPr>
              <a:t> fue un empresario ruso que compró compulsivamente obras de pintores que cambiaron la historia del arte: Monet, </a:t>
            </a:r>
            <a:r>
              <a:rPr lang="es-ES" sz="1600" dirty="0" err="1" smtClean="0">
                <a:latin typeface="+mn-lt"/>
              </a:rPr>
              <a:t>Cézanne</a:t>
            </a:r>
            <a:r>
              <a:rPr lang="es-ES" sz="1600" dirty="0" smtClean="0">
                <a:latin typeface="+mn-lt"/>
              </a:rPr>
              <a:t>, Gauguin, </a:t>
            </a:r>
            <a:r>
              <a:rPr lang="es-ES" sz="1600" dirty="0" err="1" smtClean="0">
                <a:latin typeface="+mn-lt"/>
              </a:rPr>
              <a:t>Matisse</a:t>
            </a:r>
            <a:r>
              <a:rPr lang="es-ES" sz="1600" dirty="0" smtClean="0">
                <a:latin typeface="+mn-lt"/>
              </a:rPr>
              <a:t>, Picasso, </a:t>
            </a:r>
            <a:r>
              <a:rPr lang="es-ES" sz="1600" dirty="0" err="1" smtClean="0">
                <a:latin typeface="+mn-lt"/>
              </a:rPr>
              <a:t>Málevich</a:t>
            </a:r>
            <a:r>
              <a:rPr lang="es-ES" sz="1600" dirty="0" smtClean="0">
                <a:latin typeface="+mn-lt"/>
              </a:rPr>
              <a:t>. Pero </a:t>
            </a:r>
            <a:r>
              <a:rPr lang="es-ES" sz="1600" dirty="0" err="1" smtClean="0">
                <a:latin typeface="+mn-lt"/>
              </a:rPr>
              <a:t>Shchukin</a:t>
            </a:r>
            <a:r>
              <a:rPr lang="es-ES" sz="1600" dirty="0" smtClean="0">
                <a:latin typeface="+mn-lt"/>
              </a:rPr>
              <a:t> hizo más que fundar una de las colecciones más impresionantes de Europa. También sentó las bases de lo que serían los museos de arte contemporáneo . 158 piezas de su tesoro se exhiben hoy en la Fundación Louis</a:t>
            </a:r>
          </a:p>
          <a:p>
            <a:pPr algn="just">
              <a:lnSpc>
                <a:spcPct val="110000"/>
              </a:lnSpc>
              <a:spcBef>
                <a:spcPts val="0"/>
              </a:spcBef>
            </a:pPr>
            <a:r>
              <a:rPr lang="es-ES" sz="1600" dirty="0" smtClean="0">
                <a:latin typeface="+mn-lt"/>
              </a:rPr>
              <a:t> </a:t>
            </a:r>
            <a:r>
              <a:rPr lang="es-ES" sz="1600" dirty="0" err="1" smtClean="0">
                <a:latin typeface="+mn-lt"/>
              </a:rPr>
              <a:t>Vuitton</a:t>
            </a:r>
            <a:r>
              <a:rPr lang="es-ES" sz="1600" dirty="0" smtClean="0">
                <a:latin typeface="+mn-lt"/>
              </a:rPr>
              <a:t> de París.</a:t>
            </a:r>
            <a:r>
              <a:rPr lang="es-ES" dirty="0" smtClean="0"/>
              <a:t>”</a:t>
            </a:r>
          </a:p>
          <a:p>
            <a:pPr marL="0" indent="0" algn="just">
              <a:lnSpc>
                <a:spcPct val="110000"/>
              </a:lnSpc>
              <a:spcBef>
                <a:spcPts val="0"/>
              </a:spcBef>
              <a:buNone/>
            </a:pPr>
            <a:endParaRPr lang="es-ES" dirty="0" smtClean="0"/>
          </a:p>
          <a:p>
            <a:pPr marL="0" indent="0" algn="just">
              <a:lnSpc>
                <a:spcPct val="110000"/>
              </a:lnSpc>
              <a:spcBef>
                <a:spcPts val="0"/>
              </a:spcBef>
              <a:buNone/>
            </a:pPr>
            <a:r>
              <a:rPr lang="es-ES" dirty="0" smtClean="0"/>
              <a:t>Tema </a:t>
            </a:r>
            <a:endParaRPr lang="es-ES" dirty="0"/>
          </a:p>
          <a:p>
            <a:pPr marL="0" indent="0">
              <a:buNone/>
            </a:pPr>
            <a:r>
              <a:rPr lang="es-ES" dirty="0" smtClean="0"/>
              <a:t>Rasgos de </a:t>
            </a:r>
            <a:r>
              <a:rPr lang="es-ES" dirty="0" err="1" smtClean="0"/>
              <a:t>Shchukin</a:t>
            </a:r>
            <a:endParaRPr lang="es-ES" dirty="0" smtClean="0"/>
          </a:p>
          <a:p>
            <a:pPr marL="0" indent="0">
              <a:buNone/>
            </a:pPr>
            <a:r>
              <a:rPr lang="es-ES" dirty="0" smtClean="0"/>
              <a:t>Conector </a:t>
            </a:r>
          </a:p>
          <a:p>
            <a:pPr marL="0" indent="0">
              <a:buNone/>
            </a:pPr>
            <a:r>
              <a:rPr lang="es-ES" dirty="0" smtClean="0"/>
              <a:t>Ejemplos</a:t>
            </a:r>
          </a:p>
          <a:p>
            <a:pPr marL="0" indent="0">
              <a:buNone/>
            </a:pPr>
            <a:r>
              <a:rPr lang="es-ES" dirty="0" smtClean="0"/>
              <a:t>Idea relevante</a:t>
            </a:r>
            <a:endParaRPr lang="es-ES" dirty="0"/>
          </a:p>
        </p:txBody>
      </p:sp>
    </p:spTree>
    <p:extLst>
      <p:ext uri="{BB962C8B-B14F-4D97-AF65-F5344CB8AC3E}">
        <p14:creationId xmlns:p14="http://schemas.microsoft.com/office/powerpoint/2010/main" val="23315306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010700"/>
          </a:xfrm>
        </p:spPr>
        <p:txBody>
          <a:bodyPr/>
          <a:lstStyle/>
          <a:p>
            <a:r>
              <a:rPr lang="es-ES" dirty="0" smtClean="0"/>
              <a:t>Corrección</a:t>
            </a:r>
            <a:endParaRPr lang="es-ES" dirty="0"/>
          </a:p>
        </p:txBody>
      </p:sp>
      <p:sp>
        <p:nvSpPr>
          <p:cNvPr id="3" name="Marcador de contenido 2"/>
          <p:cNvSpPr>
            <a:spLocks noGrp="1"/>
          </p:cNvSpPr>
          <p:nvPr>
            <p:ph idx="1"/>
          </p:nvPr>
        </p:nvSpPr>
        <p:spPr>
          <a:xfrm>
            <a:off x="528751" y="974923"/>
            <a:ext cx="8229600" cy="5034965"/>
          </a:xfrm>
        </p:spPr>
        <p:txBody>
          <a:bodyPr>
            <a:normAutofit/>
          </a:bodyPr>
          <a:lstStyle/>
          <a:p>
            <a:pPr marL="0" indent="0" algn="just">
              <a:lnSpc>
                <a:spcPct val="110000"/>
              </a:lnSpc>
              <a:spcBef>
                <a:spcPts val="0"/>
              </a:spcBef>
              <a:buNone/>
            </a:pPr>
            <a:r>
              <a:rPr lang="es-ES" sz="2000" dirty="0">
                <a:latin typeface="+mn-lt"/>
              </a:rPr>
              <a:t>Tema </a:t>
            </a:r>
            <a:r>
              <a:rPr lang="es-ES" sz="2000" dirty="0" smtClean="0">
                <a:latin typeface="+mn-lt"/>
              </a:rPr>
              <a:t>: </a:t>
            </a:r>
            <a:r>
              <a:rPr lang="es-ES" sz="1400" dirty="0" err="1" smtClean="0">
                <a:solidFill>
                  <a:srgbClr val="FF0000"/>
                </a:solidFill>
                <a:latin typeface="+mn-lt"/>
              </a:rPr>
              <a:t>Seguél</a:t>
            </a:r>
            <a:r>
              <a:rPr lang="es-ES" sz="1400" dirty="0" smtClean="0">
                <a:solidFill>
                  <a:srgbClr val="FF0000"/>
                </a:solidFill>
                <a:latin typeface="+mn-lt"/>
              </a:rPr>
              <a:t> </a:t>
            </a:r>
            <a:r>
              <a:rPr lang="es-ES" sz="1400" dirty="0" err="1" smtClean="0">
                <a:solidFill>
                  <a:srgbClr val="FF0000"/>
                </a:solidFill>
                <a:latin typeface="+mn-lt"/>
              </a:rPr>
              <a:t>Shchukin</a:t>
            </a:r>
            <a:endParaRPr lang="es-ES" sz="1400" dirty="0">
              <a:solidFill>
                <a:srgbClr val="FF0000"/>
              </a:solidFill>
              <a:latin typeface="+mn-lt"/>
            </a:endParaRPr>
          </a:p>
          <a:p>
            <a:pPr marL="0" indent="0">
              <a:buNone/>
            </a:pPr>
            <a:r>
              <a:rPr lang="es-ES" sz="2000" dirty="0">
                <a:latin typeface="+mn-lt"/>
              </a:rPr>
              <a:t>Rasgos de </a:t>
            </a:r>
            <a:r>
              <a:rPr lang="es-ES" sz="2000" dirty="0" err="1" smtClean="0">
                <a:latin typeface="+mn-lt"/>
              </a:rPr>
              <a:t>Shchukin</a:t>
            </a:r>
            <a:r>
              <a:rPr lang="es-ES" sz="2000" dirty="0" smtClean="0">
                <a:latin typeface="+mn-lt"/>
              </a:rPr>
              <a:t>: </a:t>
            </a:r>
            <a:r>
              <a:rPr lang="es-ES" sz="1400" dirty="0" smtClean="0">
                <a:solidFill>
                  <a:srgbClr val="FF0000"/>
                </a:solidFill>
                <a:latin typeface="+mn-lt"/>
              </a:rPr>
              <a:t>empresario, comprador compulsivo, coleccionista</a:t>
            </a:r>
            <a:endParaRPr lang="es-ES" sz="1400" dirty="0">
              <a:solidFill>
                <a:srgbClr val="FF0000"/>
              </a:solidFill>
              <a:latin typeface="+mn-lt"/>
            </a:endParaRPr>
          </a:p>
          <a:p>
            <a:pPr marL="0" indent="0">
              <a:buNone/>
            </a:pPr>
            <a:r>
              <a:rPr lang="es-ES" sz="2000" dirty="0">
                <a:latin typeface="+mn-lt"/>
              </a:rPr>
              <a:t>Conector </a:t>
            </a:r>
            <a:r>
              <a:rPr lang="es-ES" sz="2000" dirty="0" smtClean="0">
                <a:latin typeface="+mn-lt"/>
              </a:rPr>
              <a:t>: </a:t>
            </a:r>
            <a:r>
              <a:rPr lang="es-ES" sz="1400" dirty="0" smtClean="0">
                <a:solidFill>
                  <a:srgbClr val="FF0000"/>
                </a:solidFill>
                <a:latin typeface="+mn-lt"/>
              </a:rPr>
              <a:t>También ( agrega) Pero ( atenúa)</a:t>
            </a:r>
            <a:endParaRPr lang="es-ES" sz="1400" dirty="0">
              <a:solidFill>
                <a:srgbClr val="FF0000"/>
              </a:solidFill>
              <a:latin typeface="+mn-lt"/>
            </a:endParaRPr>
          </a:p>
          <a:p>
            <a:pPr marL="0" indent="0">
              <a:buNone/>
            </a:pPr>
            <a:r>
              <a:rPr lang="es-ES" sz="2000" dirty="0" smtClean="0">
                <a:latin typeface="+mn-lt"/>
              </a:rPr>
              <a:t>Ejemplos: </a:t>
            </a:r>
            <a:r>
              <a:rPr lang="es-ES" sz="1400" dirty="0" smtClean="0">
                <a:solidFill>
                  <a:srgbClr val="FF0000"/>
                </a:solidFill>
                <a:latin typeface="+mn-lt"/>
              </a:rPr>
              <a:t>nombres de artistas </a:t>
            </a:r>
            <a:r>
              <a:rPr lang="es-ES" sz="1400" dirty="0">
                <a:solidFill>
                  <a:srgbClr val="FF0000"/>
                </a:solidFill>
                <a:latin typeface="+mn-lt"/>
              </a:rPr>
              <a:t>Monet, </a:t>
            </a:r>
            <a:r>
              <a:rPr lang="es-ES" sz="1400" dirty="0" err="1">
                <a:solidFill>
                  <a:srgbClr val="FF0000"/>
                </a:solidFill>
                <a:latin typeface="+mn-lt"/>
              </a:rPr>
              <a:t>Cézanne</a:t>
            </a:r>
            <a:r>
              <a:rPr lang="es-ES" sz="1400" dirty="0">
                <a:solidFill>
                  <a:srgbClr val="FF0000"/>
                </a:solidFill>
                <a:latin typeface="+mn-lt"/>
              </a:rPr>
              <a:t>, Gauguin, </a:t>
            </a:r>
            <a:r>
              <a:rPr lang="es-ES" sz="1400" dirty="0" err="1">
                <a:solidFill>
                  <a:srgbClr val="FF0000"/>
                </a:solidFill>
                <a:latin typeface="+mn-lt"/>
              </a:rPr>
              <a:t>Matisse</a:t>
            </a:r>
            <a:r>
              <a:rPr lang="es-ES" sz="1400" dirty="0">
                <a:solidFill>
                  <a:srgbClr val="FF0000"/>
                </a:solidFill>
                <a:latin typeface="+mn-lt"/>
              </a:rPr>
              <a:t>, Picasso, </a:t>
            </a:r>
            <a:r>
              <a:rPr lang="es-ES" sz="1400" dirty="0" err="1">
                <a:solidFill>
                  <a:srgbClr val="FF0000"/>
                </a:solidFill>
                <a:latin typeface="+mn-lt"/>
              </a:rPr>
              <a:t>Málevich</a:t>
            </a:r>
            <a:endParaRPr lang="es-ES" sz="1400" dirty="0">
              <a:solidFill>
                <a:srgbClr val="FF0000"/>
              </a:solidFill>
              <a:latin typeface="+mn-lt"/>
            </a:endParaRPr>
          </a:p>
          <a:p>
            <a:pPr marL="0" indent="0">
              <a:buNone/>
            </a:pPr>
            <a:r>
              <a:rPr lang="es-ES" sz="2000" dirty="0">
                <a:latin typeface="+mn-lt"/>
              </a:rPr>
              <a:t>Idea </a:t>
            </a:r>
            <a:r>
              <a:rPr lang="es-ES" sz="2000" dirty="0" smtClean="0">
                <a:latin typeface="+mn-lt"/>
              </a:rPr>
              <a:t>relevante: </a:t>
            </a:r>
            <a:endParaRPr lang="es-ES" sz="2000" dirty="0">
              <a:latin typeface="+mn-lt"/>
            </a:endParaRPr>
          </a:p>
          <a:p>
            <a:r>
              <a:rPr lang="es-ES" sz="1400" dirty="0" err="1">
                <a:solidFill>
                  <a:srgbClr val="FF0000"/>
                </a:solidFill>
                <a:latin typeface="+mn-lt"/>
              </a:rPr>
              <a:t>Shchukin</a:t>
            </a:r>
            <a:r>
              <a:rPr lang="es-ES" sz="1400" dirty="0">
                <a:solidFill>
                  <a:srgbClr val="FF0000"/>
                </a:solidFill>
                <a:latin typeface="+mn-lt"/>
              </a:rPr>
              <a:t> fue un empresario que compró obras que cambiaron la historia del arte </a:t>
            </a:r>
          </a:p>
          <a:p>
            <a:r>
              <a:rPr lang="es-ES" sz="1400" dirty="0">
                <a:solidFill>
                  <a:srgbClr val="FF0000"/>
                </a:solidFill>
                <a:latin typeface="+mn-lt"/>
              </a:rPr>
              <a:t>Fundó una de las </a:t>
            </a:r>
            <a:r>
              <a:rPr lang="es-ES" sz="1400" dirty="0" err="1">
                <a:solidFill>
                  <a:srgbClr val="FF0000"/>
                </a:solidFill>
                <a:latin typeface="+mn-lt"/>
              </a:rPr>
              <a:t>más</a:t>
            </a:r>
            <a:r>
              <a:rPr lang="es-ES" sz="1400" dirty="0">
                <a:solidFill>
                  <a:srgbClr val="FF0000"/>
                </a:solidFill>
                <a:latin typeface="+mn-lt"/>
              </a:rPr>
              <a:t> impresionantes colecciones europeas. </a:t>
            </a:r>
          </a:p>
          <a:p>
            <a:r>
              <a:rPr lang="es-ES" sz="1400" dirty="0" smtClean="0">
                <a:solidFill>
                  <a:srgbClr val="FF0000"/>
                </a:solidFill>
                <a:latin typeface="+mn-lt"/>
              </a:rPr>
              <a:t>Sentó </a:t>
            </a:r>
            <a:r>
              <a:rPr lang="es-ES" sz="1400" dirty="0">
                <a:solidFill>
                  <a:srgbClr val="FF0000"/>
                </a:solidFill>
                <a:latin typeface="+mn-lt"/>
              </a:rPr>
              <a:t>las bases de lo que </a:t>
            </a:r>
            <a:r>
              <a:rPr lang="es-ES" sz="1400" dirty="0" err="1">
                <a:solidFill>
                  <a:srgbClr val="FF0000"/>
                </a:solidFill>
                <a:latin typeface="+mn-lt"/>
              </a:rPr>
              <a:t>serían</a:t>
            </a:r>
            <a:r>
              <a:rPr lang="es-ES" sz="1400" dirty="0">
                <a:solidFill>
                  <a:srgbClr val="FF0000"/>
                </a:solidFill>
                <a:latin typeface="+mn-lt"/>
              </a:rPr>
              <a:t> los museos de arte </a:t>
            </a:r>
            <a:r>
              <a:rPr lang="es-ES" sz="1400" dirty="0" err="1">
                <a:solidFill>
                  <a:srgbClr val="FF0000"/>
                </a:solidFill>
                <a:latin typeface="+mn-lt"/>
              </a:rPr>
              <a:t>contemporáneo</a:t>
            </a:r>
            <a:r>
              <a:rPr lang="es-ES" sz="1400" dirty="0">
                <a:solidFill>
                  <a:srgbClr val="FF0000"/>
                </a:solidFill>
                <a:latin typeface="+mn-lt"/>
              </a:rPr>
              <a:t>.</a:t>
            </a:r>
            <a:r>
              <a:rPr lang="es-ES" sz="1400" dirty="0">
                <a:latin typeface="+mn-lt"/>
              </a:rPr>
              <a:t> </a:t>
            </a:r>
            <a:endParaRPr lang="es-ES" dirty="0" smtClean="0">
              <a:latin typeface="+mn-lt"/>
            </a:endParaRPr>
          </a:p>
          <a:p>
            <a:pPr marL="0" indent="0">
              <a:buNone/>
            </a:pPr>
            <a:endParaRPr lang="es-ES" sz="2000" dirty="0" smtClean="0">
              <a:latin typeface="+mn-lt"/>
            </a:endParaRPr>
          </a:p>
          <a:p>
            <a:pPr marL="0" indent="0">
              <a:buNone/>
            </a:pPr>
            <a:r>
              <a:rPr lang="es-ES" sz="2000" dirty="0" err="1" smtClean="0">
                <a:latin typeface="+mn-lt"/>
              </a:rPr>
              <a:t>Generalizacion</a:t>
            </a:r>
            <a:r>
              <a:rPr lang="es-ES" sz="2000" dirty="0" smtClean="0">
                <a:latin typeface="+mn-lt"/>
              </a:rPr>
              <a:t>- Construcción:</a:t>
            </a:r>
            <a:endParaRPr lang="es-ES" sz="2000" dirty="0">
              <a:latin typeface="+mn-lt"/>
            </a:endParaRPr>
          </a:p>
          <a:p>
            <a:r>
              <a:rPr lang="es-ES" sz="1400" dirty="0" err="1">
                <a:solidFill>
                  <a:srgbClr val="FF0000"/>
                </a:solidFill>
                <a:latin typeface="+mn-lt"/>
              </a:rPr>
              <a:t>Shchukin</a:t>
            </a:r>
            <a:r>
              <a:rPr lang="es-ES" sz="1400" dirty="0">
                <a:solidFill>
                  <a:srgbClr val="FF0000"/>
                </a:solidFill>
                <a:latin typeface="+mn-lt"/>
              </a:rPr>
              <a:t> compró obras importantes. </a:t>
            </a:r>
          </a:p>
          <a:p>
            <a:r>
              <a:rPr lang="es-ES" sz="1400" dirty="0">
                <a:solidFill>
                  <a:srgbClr val="FF0000"/>
                </a:solidFill>
                <a:latin typeface="+mn-lt"/>
              </a:rPr>
              <a:t>Su </a:t>
            </a:r>
            <a:r>
              <a:rPr lang="es-ES" sz="1400" dirty="0" err="1">
                <a:solidFill>
                  <a:srgbClr val="FF0000"/>
                </a:solidFill>
                <a:latin typeface="+mn-lt"/>
              </a:rPr>
              <a:t>colección</a:t>
            </a:r>
            <a:r>
              <a:rPr lang="es-ES" sz="1400" dirty="0">
                <a:solidFill>
                  <a:srgbClr val="FF0000"/>
                </a:solidFill>
                <a:latin typeface="+mn-lt"/>
              </a:rPr>
              <a:t> </a:t>
            </a:r>
            <a:r>
              <a:rPr lang="es-ES" sz="1400" dirty="0" smtClean="0">
                <a:solidFill>
                  <a:srgbClr val="FF0000"/>
                </a:solidFill>
                <a:latin typeface="+mn-lt"/>
              </a:rPr>
              <a:t>sentó </a:t>
            </a:r>
            <a:r>
              <a:rPr lang="es-ES" sz="1400" dirty="0">
                <a:solidFill>
                  <a:srgbClr val="FF0000"/>
                </a:solidFill>
                <a:latin typeface="+mn-lt"/>
              </a:rPr>
              <a:t>las bases de los museos de arte </a:t>
            </a:r>
            <a:r>
              <a:rPr lang="es-ES" sz="1400" dirty="0" err="1">
                <a:solidFill>
                  <a:srgbClr val="FF0000"/>
                </a:solidFill>
                <a:latin typeface="+mn-lt"/>
              </a:rPr>
              <a:t>contemporáneo</a:t>
            </a:r>
            <a:r>
              <a:rPr lang="es-ES" sz="1400" dirty="0">
                <a:solidFill>
                  <a:srgbClr val="FF0000"/>
                </a:solidFill>
                <a:latin typeface="+mn-lt"/>
              </a:rPr>
              <a:t>. </a:t>
            </a:r>
          </a:p>
          <a:p>
            <a:pPr marL="0" indent="0">
              <a:buNone/>
            </a:pPr>
            <a:endParaRPr lang="es-ES" sz="2000" dirty="0" smtClean="0">
              <a:latin typeface="+mn-lt"/>
            </a:endParaRPr>
          </a:p>
          <a:p>
            <a:pPr marL="0" indent="0">
              <a:buNone/>
            </a:pPr>
            <a:r>
              <a:rPr lang="es-ES" sz="2000" dirty="0" smtClean="0">
                <a:latin typeface="+mn-lt"/>
              </a:rPr>
              <a:t>Idea central: </a:t>
            </a:r>
          </a:p>
          <a:p>
            <a:pPr marL="0" indent="0">
              <a:buNone/>
            </a:pPr>
            <a:r>
              <a:rPr lang="es-ES" sz="1400" dirty="0" err="1">
                <a:solidFill>
                  <a:srgbClr val="FF0000"/>
                </a:solidFill>
                <a:latin typeface="+mn-lt"/>
              </a:rPr>
              <a:t>Shchukin</a:t>
            </a:r>
            <a:r>
              <a:rPr lang="es-ES" sz="1400" dirty="0">
                <a:solidFill>
                  <a:srgbClr val="FF0000"/>
                </a:solidFill>
                <a:latin typeface="+mn-lt"/>
              </a:rPr>
              <a:t> </a:t>
            </a:r>
            <a:r>
              <a:rPr lang="es-ES" sz="1400" dirty="0" smtClean="0">
                <a:solidFill>
                  <a:srgbClr val="FF0000"/>
                </a:solidFill>
                <a:latin typeface="+mn-lt"/>
              </a:rPr>
              <a:t>sentó </a:t>
            </a:r>
            <a:r>
              <a:rPr lang="es-ES" sz="1400" dirty="0">
                <a:solidFill>
                  <a:srgbClr val="FF0000"/>
                </a:solidFill>
                <a:latin typeface="+mn-lt"/>
              </a:rPr>
              <a:t>las bases de los museos de arte </a:t>
            </a:r>
            <a:r>
              <a:rPr lang="es-ES" sz="1400" dirty="0" err="1">
                <a:solidFill>
                  <a:srgbClr val="FF0000"/>
                </a:solidFill>
                <a:latin typeface="+mn-lt"/>
              </a:rPr>
              <a:t>contemporáneo</a:t>
            </a:r>
            <a:r>
              <a:rPr lang="es-ES" sz="1400" dirty="0">
                <a:solidFill>
                  <a:srgbClr val="FF0000"/>
                </a:solidFill>
                <a:latin typeface="+mn-lt"/>
              </a:rPr>
              <a:t>. </a:t>
            </a:r>
          </a:p>
          <a:p>
            <a:pPr marL="0" indent="0">
              <a:buNone/>
            </a:pPr>
            <a:endParaRPr lang="es-ES" dirty="0"/>
          </a:p>
        </p:txBody>
      </p:sp>
    </p:spTree>
    <p:extLst>
      <p:ext uri="{BB962C8B-B14F-4D97-AF65-F5344CB8AC3E}">
        <p14:creationId xmlns:p14="http://schemas.microsoft.com/office/powerpoint/2010/main" val="33834423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287971"/>
          </a:xfrm>
        </p:spPr>
        <p:txBody>
          <a:bodyPr/>
          <a:lstStyle/>
          <a:p>
            <a:r>
              <a:rPr lang="es-ES" dirty="0" smtClean="0"/>
              <a:t>Texto 1 </a:t>
            </a:r>
            <a:endParaRPr lang="es-ES" dirty="0"/>
          </a:p>
        </p:txBody>
      </p:sp>
      <p:sp>
        <p:nvSpPr>
          <p:cNvPr id="3" name="Marcador de contenido 2"/>
          <p:cNvSpPr>
            <a:spLocks noGrp="1"/>
          </p:cNvSpPr>
          <p:nvPr>
            <p:ph idx="1"/>
          </p:nvPr>
        </p:nvSpPr>
        <p:spPr/>
        <p:txBody>
          <a:bodyPr>
            <a:normAutofit/>
          </a:bodyPr>
          <a:lstStyle/>
          <a:p>
            <a:pPr marL="0" indent="0">
              <a:buNone/>
            </a:pPr>
            <a:r>
              <a:rPr lang="es-ES" sz="1800" dirty="0">
                <a:latin typeface="+mn-lt"/>
              </a:rPr>
              <a:t>“La fatiga mata”</a:t>
            </a:r>
            <a:r>
              <a:rPr lang="es-ES" sz="1400" dirty="0">
                <a:latin typeface="+mn-lt"/>
              </a:rPr>
              <a:t> </a:t>
            </a:r>
          </a:p>
          <a:p>
            <a:pPr marL="0" indent="0" algn="just">
              <a:buNone/>
            </a:pPr>
            <a:r>
              <a:rPr lang="es-ES" sz="1400" dirty="0">
                <a:latin typeface="+mn-lt"/>
              </a:rPr>
              <a:t>Bajo este lema los transportistas realizan cortes puntuales en los principales pasos fronterizos en el </a:t>
            </a:r>
            <a:r>
              <a:rPr lang="es-ES" sz="1400" dirty="0" err="1">
                <a:latin typeface="+mn-lt"/>
              </a:rPr>
              <a:t>Día</a:t>
            </a:r>
            <a:r>
              <a:rPr lang="es-ES" sz="1400" dirty="0">
                <a:latin typeface="+mn-lt"/>
              </a:rPr>
              <a:t> Internacional de </a:t>
            </a:r>
            <a:r>
              <a:rPr lang="es-ES" sz="1400" dirty="0" err="1">
                <a:latin typeface="+mn-lt"/>
              </a:rPr>
              <a:t>Acción</a:t>
            </a:r>
            <a:r>
              <a:rPr lang="es-ES" sz="1400" dirty="0">
                <a:latin typeface="+mn-lt"/>
              </a:rPr>
              <a:t> en el Transporte por Carretera, que se lleva a cabo </a:t>
            </a:r>
            <a:r>
              <a:rPr lang="es-ES" sz="1400" dirty="0" err="1">
                <a:latin typeface="+mn-lt"/>
              </a:rPr>
              <a:t>simultáneamente</a:t>
            </a:r>
            <a:r>
              <a:rPr lang="es-ES" sz="1400" dirty="0">
                <a:latin typeface="+mn-lt"/>
              </a:rPr>
              <a:t> en un centenar de </a:t>
            </a:r>
            <a:r>
              <a:rPr lang="es-ES" sz="1400" dirty="0" err="1">
                <a:latin typeface="+mn-lt"/>
              </a:rPr>
              <a:t>países</a:t>
            </a:r>
            <a:r>
              <a:rPr lang="es-ES" sz="1400" dirty="0">
                <a:latin typeface="+mn-lt"/>
              </a:rPr>
              <a:t> de Europa, </a:t>
            </a:r>
            <a:r>
              <a:rPr lang="es-ES" sz="1400" dirty="0" err="1">
                <a:latin typeface="+mn-lt"/>
              </a:rPr>
              <a:t>África</a:t>
            </a:r>
            <a:r>
              <a:rPr lang="es-ES" sz="1400" dirty="0">
                <a:latin typeface="+mn-lt"/>
              </a:rPr>
              <a:t>, </a:t>
            </a:r>
            <a:r>
              <a:rPr lang="es-ES" sz="1400" dirty="0" err="1">
                <a:latin typeface="+mn-lt"/>
              </a:rPr>
              <a:t>América</a:t>
            </a:r>
            <a:r>
              <a:rPr lang="es-ES" sz="1400" dirty="0">
                <a:latin typeface="+mn-lt"/>
              </a:rPr>
              <a:t> y Asia/</a:t>
            </a:r>
            <a:r>
              <a:rPr lang="es-ES" sz="1400" dirty="0" err="1">
                <a:latin typeface="+mn-lt"/>
              </a:rPr>
              <a:t>Pacífico</a:t>
            </a:r>
            <a:r>
              <a:rPr lang="es-ES" sz="1400" dirty="0">
                <a:latin typeface="+mn-lt"/>
              </a:rPr>
              <a:t>. </a:t>
            </a:r>
          </a:p>
          <a:p>
            <a:pPr marL="0" indent="0">
              <a:buNone/>
            </a:pPr>
            <a:r>
              <a:rPr lang="es-ES" sz="1400" dirty="0" smtClean="0">
                <a:latin typeface="+mn-lt"/>
              </a:rPr>
              <a:t>						       </a:t>
            </a:r>
            <a:r>
              <a:rPr lang="es-ES" sz="1200" dirty="0" smtClean="0">
                <a:latin typeface="+mn-lt"/>
              </a:rPr>
              <a:t>El </a:t>
            </a:r>
            <a:r>
              <a:rPr lang="es-ES" sz="1200" dirty="0" err="1">
                <a:latin typeface="+mn-lt"/>
              </a:rPr>
              <a:t>mundo.es</a:t>
            </a:r>
            <a:r>
              <a:rPr lang="es-ES" sz="1200" dirty="0">
                <a:latin typeface="+mn-lt"/>
              </a:rPr>
              <a:t>, 13/10/03. </a:t>
            </a:r>
          </a:p>
          <a:p>
            <a:pPr algn="just"/>
            <a:endParaRPr lang="es-ES" sz="1400" dirty="0" smtClean="0">
              <a:latin typeface="+mn-lt"/>
            </a:endParaRPr>
          </a:p>
          <a:p>
            <a:pPr algn="just"/>
            <a:endParaRPr lang="es-ES" sz="1400" dirty="0" smtClean="0">
              <a:latin typeface="+mn-lt"/>
            </a:endParaRPr>
          </a:p>
          <a:p>
            <a:pPr algn="just"/>
            <a:r>
              <a:rPr lang="es-ES" sz="1400" dirty="0" smtClean="0">
                <a:latin typeface="+mn-lt"/>
              </a:rPr>
              <a:t>¿</a:t>
            </a:r>
            <a:r>
              <a:rPr lang="es-ES" sz="1400" dirty="0">
                <a:latin typeface="+mn-lt"/>
              </a:rPr>
              <a:t>Qué </a:t>
            </a:r>
            <a:r>
              <a:rPr lang="es-ES" sz="1400" dirty="0" err="1">
                <a:latin typeface="+mn-lt"/>
              </a:rPr>
              <a:t>opción</a:t>
            </a:r>
            <a:r>
              <a:rPr lang="es-ES" sz="1400" dirty="0">
                <a:latin typeface="+mn-lt"/>
              </a:rPr>
              <a:t> precisa la </a:t>
            </a:r>
            <a:r>
              <a:rPr lang="es-ES" sz="1400" dirty="0" err="1">
                <a:latin typeface="+mn-lt"/>
              </a:rPr>
              <a:t>situación</a:t>
            </a:r>
            <a:r>
              <a:rPr lang="es-ES" sz="1400" dirty="0">
                <a:latin typeface="+mn-lt"/>
              </a:rPr>
              <a:t> referida en el fragmento anterior? </a:t>
            </a:r>
          </a:p>
          <a:p>
            <a:pPr algn="just"/>
            <a:r>
              <a:rPr lang="es-ES" sz="1400" dirty="0">
                <a:latin typeface="+mn-lt"/>
              </a:rPr>
              <a:t>A) Expone los problemas que enfrenta el transporte por carretera.</a:t>
            </a:r>
            <a:br>
              <a:rPr lang="es-ES" sz="1400" dirty="0">
                <a:latin typeface="+mn-lt"/>
              </a:rPr>
            </a:br>
            <a:r>
              <a:rPr lang="es-ES" sz="1400" dirty="0">
                <a:latin typeface="+mn-lt"/>
              </a:rPr>
              <a:t>B) Informa sobre una </a:t>
            </a:r>
            <a:r>
              <a:rPr lang="es-ES" sz="1400" dirty="0" err="1">
                <a:latin typeface="+mn-lt"/>
              </a:rPr>
              <a:t>acción</a:t>
            </a:r>
            <a:r>
              <a:rPr lang="es-ES" sz="1400" dirty="0">
                <a:latin typeface="+mn-lt"/>
              </a:rPr>
              <a:t> realizada por los transportistas para llamar la </a:t>
            </a:r>
            <a:r>
              <a:rPr lang="es-ES" sz="1400" dirty="0" err="1">
                <a:latin typeface="+mn-lt"/>
              </a:rPr>
              <a:t>atención</a:t>
            </a:r>
            <a:r>
              <a:rPr lang="es-ES" sz="1400" dirty="0">
                <a:latin typeface="+mn-lt"/>
              </a:rPr>
              <a:t>. </a:t>
            </a:r>
            <a:endParaRPr lang="es-ES" sz="1400" dirty="0" smtClean="0">
              <a:latin typeface="+mn-lt"/>
            </a:endParaRPr>
          </a:p>
          <a:p>
            <a:pPr algn="just"/>
            <a:r>
              <a:rPr lang="es-ES" sz="1400" dirty="0" smtClean="0">
                <a:latin typeface="+mn-lt"/>
              </a:rPr>
              <a:t>C</a:t>
            </a:r>
            <a:r>
              <a:rPr lang="es-ES" sz="1400" dirty="0">
                <a:latin typeface="+mn-lt"/>
              </a:rPr>
              <a:t>) Destaca la capacidad de </a:t>
            </a:r>
            <a:r>
              <a:rPr lang="es-ES" sz="1400" dirty="0" err="1">
                <a:latin typeface="+mn-lt"/>
              </a:rPr>
              <a:t>organización</a:t>
            </a:r>
            <a:r>
              <a:rPr lang="es-ES" sz="1400" dirty="0">
                <a:latin typeface="+mn-lt"/>
              </a:rPr>
              <a:t> de los transportistas a nivel internacional. </a:t>
            </a:r>
            <a:endParaRPr lang="es-ES" sz="1400" dirty="0" smtClean="0">
              <a:latin typeface="+mn-lt"/>
            </a:endParaRPr>
          </a:p>
          <a:p>
            <a:pPr algn="just"/>
            <a:r>
              <a:rPr lang="es-ES" sz="1400" dirty="0" smtClean="0">
                <a:latin typeface="+mn-lt"/>
              </a:rPr>
              <a:t>D</a:t>
            </a:r>
            <a:r>
              <a:rPr lang="es-ES" sz="1400" dirty="0">
                <a:latin typeface="+mn-lt"/>
              </a:rPr>
              <a:t>) Comenta los problemas generados por las actividades de los transportistas.</a:t>
            </a:r>
            <a:br>
              <a:rPr lang="es-ES" sz="1400" dirty="0">
                <a:latin typeface="+mn-lt"/>
              </a:rPr>
            </a:br>
            <a:r>
              <a:rPr lang="es-ES" sz="1400" dirty="0">
                <a:latin typeface="+mn-lt"/>
              </a:rPr>
              <a:t>E) Explica el significado de la </a:t>
            </a:r>
            <a:r>
              <a:rPr lang="es-ES" sz="1400" dirty="0" err="1">
                <a:latin typeface="+mn-lt"/>
              </a:rPr>
              <a:t>movilización</a:t>
            </a:r>
            <a:r>
              <a:rPr lang="es-ES" sz="1400" dirty="0">
                <a:latin typeface="+mn-lt"/>
              </a:rPr>
              <a:t> realizada por los transportistas. </a:t>
            </a:r>
          </a:p>
          <a:p>
            <a:endParaRPr lang="es-ES" sz="1400" dirty="0">
              <a:latin typeface="+mn-lt"/>
            </a:endParaRPr>
          </a:p>
        </p:txBody>
      </p:sp>
    </p:spTree>
    <p:extLst>
      <p:ext uri="{BB962C8B-B14F-4D97-AF65-F5344CB8AC3E}">
        <p14:creationId xmlns:p14="http://schemas.microsoft.com/office/powerpoint/2010/main" val="347971034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Ejecutivo.thmx</Template>
  <TotalTime>508</TotalTime>
  <Words>1130</Words>
  <Application>Microsoft Macintosh PowerPoint</Application>
  <PresentationFormat>Presentación en pantalla (4:3)</PresentationFormat>
  <Paragraphs>105</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Ejecutivo</vt:lpstr>
      <vt:lpstr>   LECTURA INTENSIVA </vt:lpstr>
      <vt:lpstr>       LECTURA LITERAL: DECODIFICACIÓN DE LA INFORMACIÓN EXPLÍCITA </vt:lpstr>
      <vt:lpstr> Uso de recursos paralingüísticos en el texto </vt:lpstr>
      <vt:lpstr>Lectura literal de la información  </vt:lpstr>
      <vt:lpstr>Ejemplo: </vt:lpstr>
      <vt:lpstr>    ESTRATEGIA DE SÍNTESIS:  CÓMO LLEGAR A LA IDEA PRINCIPAL DE UN PÁRRAFO O UN TEXTO </vt:lpstr>
      <vt:lpstr>EJEMPLO DE APLICACIÓN</vt:lpstr>
      <vt:lpstr>Corrección</vt:lpstr>
      <vt:lpstr>Texto 1 </vt:lpstr>
      <vt:lpstr>Texto 2</vt:lpstr>
      <vt:lpstr>EJERCICIOS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LECTURA INTENSIVA </dc:title>
  <dc:creator>Zulema Alcayaga Godoy</dc:creator>
  <cp:lastModifiedBy>Zulema Alcayaga Godoy</cp:lastModifiedBy>
  <cp:revision>27</cp:revision>
  <dcterms:created xsi:type="dcterms:W3CDTF">2020-06-29T21:40:10Z</dcterms:created>
  <dcterms:modified xsi:type="dcterms:W3CDTF">2020-06-30T20:26:32Z</dcterms:modified>
</cp:coreProperties>
</file>