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/>
    <p:restoredTop sz="96208"/>
  </p:normalViewPr>
  <p:slideViewPr>
    <p:cSldViewPr snapToGrid="0" snapToObjects="1">
      <p:cViewPr varScale="1">
        <p:scale>
          <a:sx n="119" d="100"/>
          <a:sy n="119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Qa3kdH1OlE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EE143-ED36-9B4E-AC26-907FC05AA6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Unit 2: Science in a globalized world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CCAE2-E1AE-9647-ABA3-FC4976A94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730358" cy="1035870"/>
          </a:xfrm>
        </p:spPr>
        <p:txBody>
          <a:bodyPr>
            <a:normAutofit/>
          </a:bodyPr>
          <a:lstStyle/>
          <a:p>
            <a:r>
              <a:rPr lang="en-US"/>
              <a:t>Lesson 2.</a:t>
            </a:r>
          </a:p>
          <a:p>
            <a:r>
              <a:rPr lang="en-US"/>
              <a:t>By teacher Nicolas Puga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49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AD872-09A4-DB45-8CD9-A31EAF85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Science, is it worthy?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0B666-688D-CF41-8BD4-F5B920FD8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Objective: to compare the value of science in globalized cultures</a:t>
            </a:r>
          </a:p>
          <a:p>
            <a:endParaRPr lang="en-US" dirty="0"/>
          </a:p>
          <a:p>
            <a:r>
              <a:rPr lang="en-US" dirty="0"/>
              <a:t>Activities: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Remember previous vocabulary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Watch a video, focus on language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Brochure part 2. </a:t>
            </a:r>
          </a:p>
        </p:txBody>
      </p:sp>
    </p:spTree>
    <p:extLst>
      <p:ext uri="{BB962C8B-B14F-4D97-AF65-F5344CB8AC3E}">
        <p14:creationId xmlns:p14="http://schemas.microsoft.com/office/powerpoint/2010/main" val="304203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F2A8-6C58-0B44-AA06-33745496A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Choose the best example for each word.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239F6-4065-2045-8E59-F76F697F56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Hypothesis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B2D73-E4ED-9E4B-8A4F-B560C9E133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+mj-lt"/>
              <a:buAutoNum type="alphaLcParenR"/>
            </a:pPr>
            <a:r>
              <a:rPr lang="en-US" dirty="0"/>
              <a:t>I have the hypothesis that coronavirus can be lethal.</a:t>
            </a:r>
          </a:p>
          <a:p>
            <a:pPr>
              <a:lnSpc>
                <a:spcPct val="200000"/>
              </a:lnSpc>
              <a:buFont typeface="+mj-lt"/>
              <a:buAutoNum type="alphaLcParenR"/>
            </a:pPr>
            <a:r>
              <a:rPr lang="en-US" dirty="0"/>
              <a:t>I buy two hypothesis on the supermarket every Monday</a:t>
            </a:r>
          </a:p>
          <a:p>
            <a:pPr>
              <a:lnSpc>
                <a:spcPct val="200000"/>
              </a:lnSpc>
              <a:buFont typeface="+mj-lt"/>
              <a:buAutoNum type="alphaLcParenR"/>
            </a:pPr>
            <a:r>
              <a:rPr lang="en-US" dirty="0"/>
              <a:t>She is a hypothesis person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9F4AFB-29E5-1C41-9F79-4851C5836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inquiring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08D7BA-3412-0745-A136-2218137770B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300000"/>
              </a:lnSpc>
              <a:buFont typeface="+mj-lt"/>
              <a:buAutoNum type="alphaLcParenR"/>
            </a:pPr>
            <a:r>
              <a:rPr lang="en-US" dirty="0"/>
              <a:t>A good scientist has two </a:t>
            </a:r>
            <a:r>
              <a:rPr lang="en-US" dirty="0" err="1"/>
              <a:t>inquirings</a:t>
            </a:r>
            <a:endParaRPr lang="en-US" dirty="0"/>
          </a:p>
          <a:p>
            <a:pPr>
              <a:lnSpc>
                <a:spcPct val="300000"/>
              </a:lnSpc>
              <a:buFont typeface="+mj-lt"/>
              <a:buAutoNum type="alphaLcParenR"/>
            </a:pPr>
            <a:r>
              <a:rPr lang="en-US" dirty="0"/>
              <a:t>I have an inquiring mind</a:t>
            </a:r>
          </a:p>
          <a:p>
            <a:pPr>
              <a:lnSpc>
                <a:spcPct val="300000"/>
              </a:lnSpc>
              <a:buFont typeface="+mj-lt"/>
              <a:buAutoNum type="alphaLcParenR"/>
            </a:pPr>
            <a:r>
              <a:rPr lang="en-US" dirty="0"/>
              <a:t>They build inquiring buildings</a:t>
            </a:r>
          </a:p>
          <a:p>
            <a:pPr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15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54287-31D0-1B47-AE8B-48A4254AE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2. Watch the video and complete the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9249E-E3A6-BF47-94B5-5B411E4E5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these sentences with the words from the video.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You were born a young </a:t>
            </a:r>
            <a:r>
              <a:rPr lang="en-US" b="1" u="sng" dirty="0"/>
              <a:t>_________________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You’ve been </a:t>
            </a:r>
            <a:r>
              <a:rPr lang="en-US" b="1" u="sng" dirty="0"/>
              <a:t>_________________</a:t>
            </a:r>
            <a:r>
              <a:rPr lang="en-US" dirty="0"/>
              <a:t> with your own senses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There are many things out there you cannot explain just </a:t>
            </a:r>
            <a:r>
              <a:rPr lang="en-US" b="1" u="sng" dirty="0"/>
              <a:t>_________________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Science is  a way of exploring the world to describe and </a:t>
            </a:r>
            <a:r>
              <a:rPr lang="en-US" b="1" u="sng" dirty="0"/>
              <a:t>_________________</a:t>
            </a:r>
            <a:r>
              <a:rPr lang="en-US" dirty="0"/>
              <a:t> inside you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Science is born from </a:t>
            </a:r>
            <a:r>
              <a:rPr lang="en-US" b="1" u="sng" dirty="0"/>
              <a:t>_________________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45F80-3F6B-2F4B-80E1-D4A5FCFDE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Read the sentences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Watch the video </a:t>
            </a:r>
            <a:r>
              <a:rPr lang="en-US" dirty="0">
                <a:hlinkClick r:id="rId2"/>
              </a:rPr>
              <a:t>https://youtu.be/dQa3kdH1OlE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Try completing all the sentences in your copybook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9C254D23-B94A-3B47-815E-1772118ED61D}"/>
              </a:ext>
            </a:extLst>
          </p:cNvPr>
          <p:cNvSpPr/>
          <p:nvPr/>
        </p:nvSpPr>
        <p:spPr>
          <a:xfrm>
            <a:off x="3338622" y="3298751"/>
            <a:ext cx="1041991" cy="26049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8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2DBA1-E66B-874A-91A6-2B504598C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Language focus: comparing in English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ADF74-0396-E944-ABE2-26BD437D79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Comparative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C5039-3742-784E-B63B-983B0CE881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solar energy is </a:t>
            </a:r>
            <a:r>
              <a:rPr lang="en-US" b="1" dirty="0"/>
              <a:t>stronger</a:t>
            </a:r>
            <a:r>
              <a:rPr lang="en-US" dirty="0"/>
              <a:t> than wind power</a:t>
            </a:r>
          </a:p>
          <a:p>
            <a:pPr lvl="1"/>
            <a:r>
              <a:rPr lang="en-US" dirty="0"/>
              <a:t>One syllable: add </a:t>
            </a:r>
            <a:r>
              <a:rPr lang="en-US" b="1" dirty="0"/>
              <a:t>–</a:t>
            </a:r>
            <a:r>
              <a:rPr lang="en-US" b="1" dirty="0" err="1"/>
              <a:t>er</a:t>
            </a:r>
            <a:endParaRPr lang="en-US" b="1" dirty="0"/>
          </a:p>
          <a:p>
            <a:r>
              <a:rPr lang="en-US" dirty="0"/>
              <a:t>Science is </a:t>
            </a:r>
            <a:r>
              <a:rPr lang="en-US" b="1" dirty="0"/>
              <a:t>funnier</a:t>
            </a:r>
            <a:r>
              <a:rPr lang="en-US" dirty="0"/>
              <a:t> in movies</a:t>
            </a:r>
          </a:p>
          <a:p>
            <a:pPr lvl="1"/>
            <a:r>
              <a:rPr lang="en-US" dirty="0"/>
              <a:t>Two syllable, ends in Y: replace by </a:t>
            </a:r>
            <a:r>
              <a:rPr lang="en-US" b="1" dirty="0"/>
              <a:t>–</a:t>
            </a:r>
            <a:r>
              <a:rPr lang="en-US" b="1" dirty="0" err="1"/>
              <a:t>ier</a:t>
            </a:r>
            <a:endParaRPr lang="en-US" b="1" dirty="0"/>
          </a:p>
          <a:p>
            <a:r>
              <a:rPr lang="en-US" dirty="0"/>
              <a:t>Stephen Hawking was </a:t>
            </a:r>
            <a:r>
              <a:rPr lang="en-US" b="1" dirty="0"/>
              <a:t>more</a:t>
            </a:r>
            <a:r>
              <a:rPr lang="en-US" dirty="0"/>
              <a:t> famous than other scientists</a:t>
            </a:r>
          </a:p>
          <a:p>
            <a:pPr lvl="1"/>
            <a:r>
              <a:rPr lang="en-US" dirty="0"/>
              <a:t>Two or more syllables: write </a:t>
            </a:r>
            <a:r>
              <a:rPr lang="en-US" b="1" dirty="0"/>
              <a:t>more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CF3CCE-9019-4D4C-ADF8-68158F5C6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Superlative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4FCAB8-886B-8849-AA7A-9F43AE818E5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Solar energy is the </a:t>
            </a:r>
            <a:r>
              <a:rPr lang="en-US" b="1" dirty="0"/>
              <a:t>strongest</a:t>
            </a:r>
            <a:r>
              <a:rPr lang="en-US" dirty="0"/>
              <a:t> energy on earth</a:t>
            </a:r>
          </a:p>
          <a:p>
            <a:pPr lvl="1"/>
            <a:r>
              <a:rPr lang="en-US" dirty="0"/>
              <a:t>One syllable: add </a:t>
            </a:r>
            <a:r>
              <a:rPr lang="en-US" b="1" dirty="0"/>
              <a:t>-</a:t>
            </a:r>
            <a:r>
              <a:rPr lang="en-US" b="1" dirty="0" err="1"/>
              <a:t>est</a:t>
            </a:r>
            <a:endParaRPr lang="en-US" b="1" dirty="0"/>
          </a:p>
          <a:p>
            <a:r>
              <a:rPr lang="en-US" dirty="0"/>
              <a:t>Science is the </a:t>
            </a:r>
            <a:r>
              <a:rPr lang="en-US" b="1" dirty="0"/>
              <a:t>funniest</a:t>
            </a:r>
            <a:r>
              <a:rPr lang="en-US" dirty="0"/>
              <a:t> hobby I have</a:t>
            </a:r>
          </a:p>
          <a:p>
            <a:pPr lvl="1"/>
            <a:r>
              <a:rPr lang="en-US" dirty="0"/>
              <a:t>Two syllable, end in Y: replace by </a:t>
            </a:r>
            <a:r>
              <a:rPr lang="en-US" b="1" dirty="0"/>
              <a:t>–</a:t>
            </a:r>
            <a:r>
              <a:rPr lang="en-US" b="1" dirty="0" err="1"/>
              <a:t>iest</a:t>
            </a:r>
            <a:endParaRPr lang="en-US" b="1" dirty="0"/>
          </a:p>
          <a:p>
            <a:r>
              <a:rPr lang="en-US" dirty="0"/>
              <a:t>Stephen hawking was the </a:t>
            </a:r>
            <a:r>
              <a:rPr lang="en-US" b="1" dirty="0"/>
              <a:t>most</a:t>
            </a:r>
            <a:r>
              <a:rPr lang="en-US" dirty="0"/>
              <a:t> famous scientist in our century</a:t>
            </a:r>
          </a:p>
          <a:p>
            <a:pPr lvl="1"/>
            <a:r>
              <a:rPr lang="en-US" dirty="0"/>
              <a:t>Two or more syllables: write </a:t>
            </a:r>
            <a:r>
              <a:rPr lang="en-US" b="1" dirty="0"/>
              <a:t>most</a:t>
            </a:r>
          </a:p>
        </p:txBody>
      </p:sp>
    </p:spTree>
    <p:extLst>
      <p:ext uri="{BB962C8B-B14F-4D97-AF65-F5344CB8AC3E}">
        <p14:creationId xmlns:p14="http://schemas.microsoft.com/office/powerpoint/2010/main" val="195840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0199A-E240-4242-A3F8-72D9DED46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Post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5116F-D2F1-0C4B-BEF3-C916251255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 1: brochure part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3B535-C1A9-8A4A-AD67-A5E3E4E00C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Complete the second part of the brochure:</a:t>
            </a:r>
          </a:p>
          <a:p>
            <a:pPr lvl="1"/>
            <a:r>
              <a:rPr lang="en-US" dirty="0"/>
              <a:t>Explain what you learned in this lesson</a:t>
            </a:r>
          </a:p>
          <a:p>
            <a:pPr lvl="1"/>
            <a:r>
              <a:rPr lang="en-US" dirty="0"/>
              <a:t>You can guide your answer with the question: what is the value of science today?</a:t>
            </a:r>
          </a:p>
          <a:p>
            <a:pPr lvl="1"/>
            <a:r>
              <a:rPr lang="en-US" dirty="0"/>
              <a:t>Use at least 2 comparatives or superlatives.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3C1514-E38F-3E48-92E4-EC0FCC585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Option 2: exercises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DED45-6928-D345-BE4E-CCC7301D220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Complete with the correct comparative/superlative: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Yesterday, we moved to the new house. The building looked (1)______________(large) than my old house. Decorations were (2) ________ (expensive) than we wanted. The best thing is that we have the (3) __________ (smart) house in the block, everything works from my own phone!</a:t>
            </a:r>
          </a:p>
        </p:txBody>
      </p:sp>
    </p:spTree>
    <p:extLst>
      <p:ext uri="{BB962C8B-B14F-4D97-AF65-F5344CB8AC3E}">
        <p14:creationId xmlns:p14="http://schemas.microsoft.com/office/powerpoint/2010/main" val="274943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85939698-D566-0742-8FA4-1650664AC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208446"/>
              </p:ext>
            </p:extLst>
          </p:nvPr>
        </p:nvGraphicFramePr>
        <p:xfrm>
          <a:off x="461211" y="1247887"/>
          <a:ext cx="11269578" cy="4709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184">
                  <a:extLst>
                    <a:ext uri="{9D8B030D-6E8A-4147-A177-3AD203B41FA5}">
                      <a16:colId xmlns:a16="http://schemas.microsoft.com/office/drawing/2014/main" val="429127588"/>
                    </a:ext>
                  </a:extLst>
                </a:gridCol>
                <a:gridCol w="2926690">
                  <a:extLst>
                    <a:ext uri="{9D8B030D-6E8A-4147-A177-3AD203B41FA5}">
                      <a16:colId xmlns:a16="http://schemas.microsoft.com/office/drawing/2014/main" val="1495419521"/>
                    </a:ext>
                  </a:extLst>
                </a:gridCol>
                <a:gridCol w="2890259">
                  <a:extLst>
                    <a:ext uri="{9D8B030D-6E8A-4147-A177-3AD203B41FA5}">
                      <a16:colId xmlns:a16="http://schemas.microsoft.com/office/drawing/2014/main" val="80490598"/>
                    </a:ext>
                  </a:extLst>
                </a:gridCol>
                <a:gridCol w="3918445">
                  <a:extLst>
                    <a:ext uri="{9D8B030D-6E8A-4147-A177-3AD203B41FA5}">
                      <a16:colId xmlns:a16="http://schemas.microsoft.com/office/drawing/2014/main" val="147760511"/>
                    </a:ext>
                  </a:extLst>
                </a:gridCol>
              </a:tblGrid>
              <a:tr h="639209">
                <a:tc>
                  <a:txBody>
                    <a:bodyPr/>
                    <a:lstStyle/>
                    <a:p>
                      <a:r>
                        <a:rPr lang="en-US" sz="1400" b="1" u="sng" dirty="0" err="1"/>
                        <a:t>Descripción</a:t>
                      </a:r>
                      <a:endParaRPr lang="en-US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u="none" dirty="0"/>
                        <a:t>🥳 - playa</a:t>
                      </a:r>
                      <a:endParaRPr lang="en-US" sz="14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u="none" dirty="0"/>
                        <a:t>💪 </a:t>
                      </a:r>
                      <a:r>
                        <a:rPr lang="en-US" sz="3200" b="0" u="none" dirty="0"/>
                        <a:t>–</a:t>
                      </a:r>
                      <a:r>
                        <a:rPr lang="en-US" sz="3200" b="1" u="none" dirty="0"/>
                        <a:t> </a:t>
                      </a:r>
                      <a:r>
                        <a:rPr lang="en-US" sz="3200" b="0" u="none" dirty="0"/>
                        <a:t>se </a:t>
                      </a:r>
                      <a:r>
                        <a:rPr lang="en-US" sz="3200" b="0" u="none" dirty="0" err="1"/>
                        <a:t>pudo</a:t>
                      </a:r>
                      <a:endParaRPr lang="en-US" sz="32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 </a:t>
                      </a:r>
                      <a:r>
                        <a:rPr lang="en-US" sz="3200" b="1" u="none" dirty="0"/>
                        <a:t>🤕 </a:t>
                      </a:r>
                      <a:r>
                        <a:rPr lang="en-US" sz="3200" b="0" u="none" dirty="0"/>
                        <a:t>–</a:t>
                      </a:r>
                      <a:r>
                        <a:rPr lang="en-US" sz="3200" b="1" u="none" dirty="0"/>
                        <a:t> </a:t>
                      </a:r>
                      <a:r>
                        <a:rPr lang="en-US" sz="2800" b="0" u="none" dirty="0" err="1"/>
                        <a:t>Soldad</a:t>
                      </a:r>
                      <a:r>
                        <a:rPr lang="en-US" sz="2800" b="0" u="none" dirty="0"/>
                        <a:t>@ </a:t>
                      </a:r>
                      <a:r>
                        <a:rPr lang="en-US" sz="2800" b="0" u="none" dirty="0" err="1"/>
                        <a:t>caíd</a:t>
                      </a:r>
                      <a:r>
                        <a:rPr lang="en-US" sz="2800" b="0" u="none" dirty="0"/>
                        <a:t>@</a:t>
                      </a:r>
                      <a:endParaRPr lang="en-US" sz="14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07989"/>
                  </a:ext>
                </a:extLst>
              </a:tr>
              <a:tr h="1278418">
                <a:tc>
                  <a:txBody>
                    <a:bodyPr/>
                    <a:lstStyle/>
                    <a:p>
                      <a:r>
                        <a:rPr lang="en-US" sz="1400" b="1" dirty="0"/>
                        <a:t>1. Desarrollo de las </a:t>
                      </a:r>
                      <a:r>
                        <a:rPr lang="en-US" sz="1400" b="1" dirty="0" err="1"/>
                        <a:t>actividades</a:t>
                      </a:r>
                      <a:r>
                        <a:rPr lang="en-US" sz="1400" b="1" dirty="0"/>
                        <a:t> de la </a:t>
                      </a:r>
                      <a:r>
                        <a:rPr lang="en-US" sz="1400" b="1" dirty="0" err="1"/>
                        <a:t>clase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Si bien </a:t>
                      </a:r>
                      <a:r>
                        <a:rPr lang="en-US" sz="1400" dirty="0" err="1"/>
                        <a:t>hubo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dificultades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logré</a:t>
                      </a:r>
                      <a:r>
                        <a:rPr lang="en-US" sz="1400" dirty="0"/>
                        <a:t> resolver las </a:t>
                      </a:r>
                      <a:r>
                        <a:rPr lang="en-US" sz="1400" dirty="0" err="1"/>
                        <a:t>actividades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utilizando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diccionario</a:t>
                      </a:r>
                      <a:r>
                        <a:rPr lang="en-US" sz="1400" dirty="0"/>
                        <a:t> o traductor.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Logré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desarrollar</a:t>
                      </a:r>
                      <a:r>
                        <a:rPr lang="en-US" sz="1400" dirty="0"/>
                        <a:t> las </a:t>
                      </a:r>
                      <a:r>
                        <a:rPr lang="en-US" sz="1400" dirty="0" err="1"/>
                        <a:t>actividades</a:t>
                      </a:r>
                      <a:r>
                        <a:rPr lang="en-US" sz="1400" dirty="0"/>
                        <a:t> con </a:t>
                      </a:r>
                      <a:r>
                        <a:rPr lang="en-US" sz="1400" dirty="0" err="1"/>
                        <a:t>ayuda</a:t>
                      </a:r>
                      <a:r>
                        <a:rPr lang="en-US" sz="1400" dirty="0"/>
                        <a:t> de </a:t>
                      </a:r>
                      <a:r>
                        <a:rPr lang="en-US" sz="1400" dirty="0" err="1"/>
                        <a:t>diccionario</a:t>
                      </a:r>
                      <a:r>
                        <a:rPr lang="en-US" sz="1400" dirty="0"/>
                        <a:t> o traductor, </a:t>
                      </a:r>
                      <a:r>
                        <a:rPr lang="en-US" sz="1400" dirty="0" err="1"/>
                        <a:t>pero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igual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tuve</a:t>
                      </a:r>
                      <a:r>
                        <a:rPr lang="en-US" sz="1400" dirty="0"/>
                        <a:t> que </a:t>
                      </a:r>
                      <a:r>
                        <a:rPr lang="en-US" sz="1400" dirty="0" err="1"/>
                        <a:t>corregir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varias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respuestas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Intenté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desarrollar</a:t>
                      </a:r>
                      <a:r>
                        <a:rPr lang="en-US" sz="1400" dirty="0"/>
                        <a:t> las </a:t>
                      </a:r>
                      <a:r>
                        <a:rPr lang="en-US" sz="1400" dirty="0" err="1"/>
                        <a:t>actividades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pero</a:t>
                      </a:r>
                      <a:r>
                        <a:rPr lang="en-US" sz="1400" dirty="0"/>
                        <a:t> me </a:t>
                      </a:r>
                      <a:r>
                        <a:rPr lang="en-US" sz="1400" dirty="0" err="1"/>
                        <a:t>costó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mucho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incluso</a:t>
                      </a:r>
                      <a:r>
                        <a:rPr lang="en-US" sz="1400" dirty="0"/>
                        <a:t> con la </a:t>
                      </a:r>
                      <a:r>
                        <a:rPr lang="en-US" sz="1400" dirty="0" err="1"/>
                        <a:t>ayuda</a:t>
                      </a:r>
                      <a:r>
                        <a:rPr lang="en-US" sz="1400" dirty="0"/>
                        <a:t> de un </a:t>
                      </a:r>
                      <a:r>
                        <a:rPr lang="en-US" sz="1400" dirty="0" err="1"/>
                        <a:t>diccionario</a:t>
                      </a:r>
                      <a:r>
                        <a:rPr lang="en-US" sz="1400" dirty="0"/>
                        <a:t>. </a:t>
                      </a:r>
                      <a:r>
                        <a:rPr lang="en-US" sz="1400" dirty="0" err="1"/>
                        <a:t>Tuve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muchas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respuestas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incorrectas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990848"/>
                  </a:ext>
                </a:extLst>
              </a:tr>
              <a:tr h="1278418">
                <a:tc>
                  <a:txBody>
                    <a:bodyPr/>
                    <a:lstStyle/>
                    <a:p>
                      <a:r>
                        <a:rPr lang="en-US" sz="1400" b="1" dirty="0"/>
                        <a:t>2. </a:t>
                      </a:r>
                      <a:r>
                        <a:rPr lang="en-US" sz="1400" b="1" dirty="0" err="1"/>
                        <a:t>Sobre</a:t>
                      </a:r>
                      <a:r>
                        <a:rPr lang="en-US" sz="1400" b="1" dirty="0"/>
                        <a:t> el material </a:t>
                      </a:r>
                      <a:r>
                        <a:rPr lang="en-US" sz="1400" b="1" dirty="0" err="1"/>
                        <a:t>en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inglés</a:t>
                      </a:r>
                      <a:r>
                        <a:rPr lang="en-US" sz="1400" b="1" dirty="0"/>
                        <a:t> (videos y </a:t>
                      </a:r>
                      <a:r>
                        <a:rPr lang="en-US" sz="1400" b="1" dirty="0" err="1"/>
                        <a:t>textos</a:t>
                      </a:r>
                      <a:r>
                        <a:rPr lang="en-US" sz="1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Logré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entender</a:t>
                      </a:r>
                      <a:r>
                        <a:rPr lang="en-US" sz="1400" dirty="0"/>
                        <a:t> las </a:t>
                      </a:r>
                      <a:r>
                        <a:rPr lang="en-US" sz="1400" dirty="0" err="1"/>
                        <a:t>partes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importantes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activando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subtitulos</a:t>
                      </a:r>
                      <a:r>
                        <a:rPr lang="en-US" sz="1400" dirty="0"/>
                        <a:t> o </a:t>
                      </a:r>
                      <a:r>
                        <a:rPr lang="en-US" sz="1400" dirty="0" err="1"/>
                        <a:t>traduciendo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algunas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partes</a:t>
                      </a:r>
                      <a:r>
                        <a:rPr lang="en-US" sz="1400" dirty="0"/>
                        <a:t>. No </a:t>
                      </a:r>
                      <a:r>
                        <a:rPr lang="en-US" sz="1400" dirty="0" err="1"/>
                        <a:t>tuve</a:t>
                      </a:r>
                      <a:r>
                        <a:rPr lang="en-US" sz="1400" dirty="0"/>
                        <a:t> que </a:t>
                      </a:r>
                      <a:r>
                        <a:rPr lang="en-US" sz="1400" dirty="0" err="1"/>
                        <a:t>corregir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muchas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respuestas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Logré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entender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algo</a:t>
                      </a:r>
                      <a:r>
                        <a:rPr lang="en-US" sz="1400" dirty="0"/>
                        <a:t> del video o </a:t>
                      </a:r>
                      <a:r>
                        <a:rPr lang="en-US" sz="1400" dirty="0" err="1"/>
                        <a:t>texto</a:t>
                      </a:r>
                      <a:r>
                        <a:rPr lang="en-US" sz="1400" dirty="0"/>
                        <a:t>, con </a:t>
                      </a:r>
                      <a:r>
                        <a:rPr lang="en-US" sz="1400" dirty="0" err="1"/>
                        <a:t>ayuda</a:t>
                      </a:r>
                      <a:r>
                        <a:rPr lang="en-US" sz="1400" dirty="0"/>
                        <a:t> de </a:t>
                      </a:r>
                      <a:r>
                        <a:rPr lang="en-US" sz="1400" dirty="0" err="1"/>
                        <a:t>subtitulos</a:t>
                      </a:r>
                      <a:r>
                        <a:rPr lang="en-US" sz="1400" dirty="0"/>
                        <a:t> o traductor. </a:t>
                      </a:r>
                      <a:r>
                        <a:rPr lang="en-US" sz="1400" dirty="0" err="1"/>
                        <a:t>Tuve</a:t>
                      </a:r>
                      <a:r>
                        <a:rPr lang="en-US" sz="1400" dirty="0"/>
                        <a:t> que </a:t>
                      </a:r>
                      <a:r>
                        <a:rPr lang="en-US" sz="1400" dirty="0" err="1"/>
                        <a:t>corregir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muchas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respuestas</a:t>
                      </a:r>
                      <a:r>
                        <a:rPr lang="en-US" sz="1400" dirty="0"/>
                        <a:t> de la </a:t>
                      </a:r>
                      <a:r>
                        <a:rPr lang="en-US" sz="1400" dirty="0" err="1"/>
                        <a:t>clase</a:t>
                      </a:r>
                      <a:r>
                        <a:rPr lang="en-US" sz="1400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</a:t>
                      </a:r>
                      <a:r>
                        <a:rPr lang="en-US" sz="1400" dirty="0" err="1"/>
                        <a:t>logré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entender</a:t>
                      </a:r>
                      <a:r>
                        <a:rPr lang="en-US" sz="1400" dirty="0"/>
                        <a:t> el </a:t>
                      </a:r>
                      <a:r>
                        <a:rPr lang="en-US" sz="1400" dirty="0" err="1"/>
                        <a:t>texto</a:t>
                      </a:r>
                      <a:r>
                        <a:rPr lang="en-US" sz="1400" dirty="0"/>
                        <a:t> o video, a </a:t>
                      </a:r>
                      <a:r>
                        <a:rPr lang="en-US" sz="1400" dirty="0" err="1"/>
                        <a:t>pesar</a:t>
                      </a:r>
                      <a:r>
                        <a:rPr lang="en-US" sz="1400" dirty="0"/>
                        <a:t> de </a:t>
                      </a:r>
                      <a:r>
                        <a:rPr lang="en-US" sz="1400" dirty="0" err="1"/>
                        <a:t>buscar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traducciones</a:t>
                      </a:r>
                      <a:r>
                        <a:rPr lang="en-US" sz="1400" dirty="0"/>
                        <a:t> o </a:t>
                      </a:r>
                      <a:r>
                        <a:rPr lang="en-US" sz="1400" dirty="0" err="1"/>
                        <a:t>activar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subtítulos</a:t>
                      </a:r>
                      <a:r>
                        <a:rPr lang="en-US" sz="1400" dirty="0"/>
                        <a:t>. No </a:t>
                      </a:r>
                      <a:r>
                        <a:rPr lang="en-US" sz="1400" dirty="0" err="1"/>
                        <a:t>logré</a:t>
                      </a:r>
                      <a:r>
                        <a:rPr lang="en-US" sz="1400" dirty="0"/>
                        <a:t> responder </a:t>
                      </a:r>
                      <a:r>
                        <a:rPr lang="en-US" sz="1400" dirty="0" err="1"/>
                        <a:t>ninguna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pregunta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correctamente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684019"/>
                  </a:ext>
                </a:extLst>
              </a:tr>
              <a:tr h="1513916">
                <a:tc>
                  <a:txBody>
                    <a:bodyPr/>
                    <a:lstStyle/>
                    <a:p>
                      <a:r>
                        <a:rPr lang="en-US" sz="1400" b="1" dirty="0"/>
                        <a:t>3. </a:t>
                      </a:r>
                      <a:r>
                        <a:rPr lang="en-US" sz="1400" b="1" dirty="0" err="1"/>
                        <a:t>Sobre</a:t>
                      </a:r>
                      <a:r>
                        <a:rPr lang="en-US" sz="1400" b="1" dirty="0"/>
                        <a:t> la </a:t>
                      </a:r>
                      <a:r>
                        <a:rPr lang="en-US" sz="1400" b="1" dirty="0" err="1"/>
                        <a:t>producción</a:t>
                      </a:r>
                      <a:r>
                        <a:rPr lang="en-US" sz="1400" b="1" dirty="0"/>
                        <a:t> del brochure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Logré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realizar</a:t>
                      </a:r>
                      <a:r>
                        <a:rPr lang="en-US" sz="1400" dirty="0"/>
                        <a:t> el brochure, </a:t>
                      </a:r>
                      <a:r>
                        <a:rPr lang="en-US" sz="1400" dirty="0" err="1"/>
                        <a:t>utilizando</a:t>
                      </a:r>
                      <a:r>
                        <a:rPr lang="en-US" sz="1400" dirty="0"/>
                        <a:t> las palabras claves sin mayor </a:t>
                      </a:r>
                      <a:r>
                        <a:rPr lang="en-US" sz="1400" dirty="0" err="1"/>
                        <a:t>dificultad</a:t>
                      </a:r>
                      <a:r>
                        <a:rPr lang="en-US" sz="1400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Logré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realizar</a:t>
                      </a:r>
                      <a:r>
                        <a:rPr lang="en-US" sz="1400" dirty="0"/>
                        <a:t> el brochure, </a:t>
                      </a:r>
                      <a:r>
                        <a:rPr lang="en-US" sz="1400" dirty="0" err="1"/>
                        <a:t>pero</a:t>
                      </a:r>
                      <a:r>
                        <a:rPr lang="en-US" sz="1400" dirty="0"/>
                        <a:t> no </a:t>
                      </a:r>
                      <a:r>
                        <a:rPr lang="en-US" sz="1400" dirty="0" err="1"/>
                        <a:t>siento</a:t>
                      </a:r>
                      <a:r>
                        <a:rPr lang="en-US" sz="1400" dirty="0"/>
                        <a:t> que </a:t>
                      </a:r>
                      <a:r>
                        <a:rPr lang="en-US" sz="1400" dirty="0" err="1"/>
                        <a:t>esté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muy</a:t>
                      </a:r>
                      <a:r>
                        <a:rPr lang="en-US" sz="1400" dirty="0"/>
                        <a:t> bien. Me </a:t>
                      </a:r>
                      <a:r>
                        <a:rPr lang="en-US" sz="1400" dirty="0" err="1"/>
                        <a:t>costó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utilizar</a:t>
                      </a:r>
                      <a:r>
                        <a:rPr lang="en-US" sz="1400" dirty="0"/>
                        <a:t> las palabras claves </a:t>
                      </a:r>
                      <a:r>
                        <a:rPr lang="en-US" sz="1400" dirty="0" err="1"/>
                        <a:t>en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esta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parte</a:t>
                      </a:r>
                      <a:r>
                        <a:rPr lang="en-US" sz="1400" dirty="0"/>
                        <a:t> del </a:t>
                      </a:r>
                      <a:r>
                        <a:rPr lang="en-US" sz="1400" dirty="0" err="1"/>
                        <a:t>trabajo</a:t>
                      </a:r>
                      <a:r>
                        <a:rPr lang="en-US" sz="1400" dirty="0"/>
                        <a:t>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</a:t>
                      </a:r>
                      <a:r>
                        <a:rPr lang="en-US" sz="1400" dirty="0" err="1"/>
                        <a:t>pude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realizar</a:t>
                      </a:r>
                      <a:r>
                        <a:rPr lang="en-US" sz="1400" dirty="0"/>
                        <a:t> el brochure </a:t>
                      </a:r>
                      <a:r>
                        <a:rPr lang="en-US" sz="1400" dirty="0" err="1"/>
                        <a:t>porque</a:t>
                      </a:r>
                      <a:r>
                        <a:rPr lang="en-US" sz="1400" dirty="0"/>
                        <a:t> no </a:t>
                      </a:r>
                      <a:r>
                        <a:rPr lang="en-US" sz="1400" dirty="0" err="1"/>
                        <a:t>entendí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qué</a:t>
                      </a:r>
                      <a:r>
                        <a:rPr lang="en-US" sz="1400" dirty="0"/>
                        <a:t> hay que </a:t>
                      </a:r>
                      <a:r>
                        <a:rPr lang="en-US" sz="1400" dirty="0" err="1"/>
                        <a:t>hacer</a:t>
                      </a:r>
                      <a:r>
                        <a:rPr lang="en-US" sz="1400" dirty="0"/>
                        <a:t> o </a:t>
                      </a:r>
                      <a:r>
                        <a:rPr lang="en-US" sz="1400" dirty="0" err="1"/>
                        <a:t>porque</a:t>
                      </a:r>
                      <a:r>
                        <a:rPr lang="en-US" sz="1400" dirty="0"/>
                        <a:t> no </a:t>
                      </a:r>
                      <a:r>
                        <a:rPr lang="en-US" sz="1400" dirty="0" err="1"/>
                        <a:t>entiendo</a:t>
                      </a:r>
                      <a:r>
                        <a:rPr lang="en-US" sz="1400" dirty="0"/>
                        <a:t> los </a:t>
                      </a:r>
                      <a:r>
                        <a:rPr lang="en-US" sz="1400" dirty="0" err="1"/>
                        <a:t>conceptos</a:t>
                      </a:r>
                      <a:r>
                        <a:rPr lang="en-US" sz="1400" dirty="0"/>
                        <a:t> de la </a:t>
                      </a:r>
                      <a:r>
                        <a:rPr lang="en-US" sz="1400" dirty="0" err="1"/>
                        <a:t>clase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682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831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493</TotalTime>
  <Words>635</Words>
  <Application>Microsoft Macintosh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Unit 2: Science in a globalized world</vt:lpstr>
      <vt:lpstr>Lesson 2: Science, is it worthy?</vt:lpstr>
      <vt:lpstr>1. Choose the best example for each word.</vt:lpstr>
      <vt:lpstr>2. Watch the video and complete the activities</vt:lpstr>
      <vt:lpstr>3. Language focus: comparing in English</vt:lpstr>
      <vt:lpstr>4. Post activity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Science in a globalized world</dc:title>
  <dc:creator>Nicolas Puga</dc:creator>
  <cp:lastModifiedBy>Nicolas Puga</cp:lastModifiedBy>
  <cp:revision>21</cp:revision>
  <dcterms:created xsi:type="dcterms:W3CDTF">2020-07-26T22:10:02Z</dcterms:created>
  <dcterms:modified xsi:type="dcterms:W3CDTF">2020-07-27T06:27:06Z</dcterms:modified>
</cp:coreProperties>
</file>