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22860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45720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68580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91440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114300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137160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160020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1828800" algn="ctr" defTabSz="825500" rtl="0" fontAlgn="auto" latinLnBrk="0" hangingPunct="0">
      <a:lnSpc>
        <a:spcPct val="3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8"/>
  </p:normalViewPr>
  <p:slideViewPr>
    <p:cSldViewPr snapToGrid="0" snapToObjects="1">
      <p:cViewPr varScale="1">
        <p:scale>
          <a:sx n="38" d="100"/>
          <a:sy n="38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4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3900"/>
              </a:spcBef>
              <a:buClrTx/>
              <a:defRPr sz="3800"/>
            </a:lvl1pPr>
            <a:lvl2pPr marL="1117600" indent="-558800">
              <a:spcBef>
                <a:spcPts val="3900"/>
              </a:spcBef>
              <a:buClrTx/>
              <a:defRPr sz="3800"/>
            </a:lvl2pPr>
            <a:lvl3pPr marL="1676400" indent="-558800">
              <a:spcBef>
                <a:spcPts val="3900"/>
              </a:spcBef>
              <a:buClrTx/>
              <a:defRPr sz="3800"/>
            </a:lvl3pPr>
            <a:lvl4pPr marL="2235200" indent="-558800">
              <a:spcBef>
                <a:spcPts val="3900"/>
              </a:spcBef>
              <a:buClrTx/>
              <a:defRPr sz="3800"/>
            </a:lvl4pPr>
            <a:lvl5pPr marL="2794000" indent="-558800">
              <a:spcBef>
                <a:spcPts val="39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1: My First Job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Unit 1: My First Job</a:t>
            </a:r>
          </a:p>
        </p:txBody>
      </p:sp>
      <p:sp>
        <p:nvSpPr>
          <p:cNvPr id="120" name="Lesson 3, by teacher Nicolás Puga Arriagada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Lesson 3, by teacher Nicolás Puga Arriagada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4. Language Focu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Language Focus:</a:t>
            </a:r>
          </a:p>
        </p:txBody>
      </p:sp>
      <p:sp>
        <p:nvSpPr>
          <p:cNvPr id="175" name="Lee los ejemplos, ¿puedes adivinar de qué trata el foco en lenguaje de esta clas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Lee los ejemplos, ¿puedes adivinar de qué trata el foco en lenguaje de esta clase?</a:t>
            </a:r>
          </a:p>
          <a:p>
            <a:pPr marL="889000" indent="-889000">
              <a:buSzPct val="100000"/>
              <a:buAutoNum type="arabicPeriod"/>
            </a:pPr>
            <a:r>
              <a:t>Ben Adams: </a:t>
            </a:r>
            <a:r>
              <a:rPr u="sng"/>
              <a:t>I am</a:t>
            </a:r>
            <a:r>
              <a:t> unsure about </a:t>
            </a:r>
            <a:r>
              <a:rPr u="sng"/>
              <a:t>my</a:t>
            </a:r>
            <a:r>
              <a:t> future after graduation.</a:t>
            </a:r>
          </a:p>
          <a:p>
            <a:pPr marL="1778000" lvl="1" indent="-889000">
              <a:buSzPct val="100000"/>
              <a:buAutoNum type="alphaLcParenR"/>
            </a:pPr>
            <a:r>
              <a:rPr u="sng"/>
              <a:t>He was</a:t>
            </a:r>
            <a:r>
              <a:t> unsure about </a:t>
            </a:r>
            <a:r>
              <a:rPr u="sng"/>
              <a:t>his</a:t>
            </a:r>
            <a:r>
              <a:t> future after graduation</a:t>
            </a:r>
          </a:p>
          <a:p>
            <a:pPr marL="889000" indent="-889000">
              <a:buSzPct val="100000"/>
              <a:buAutoNum type="arabicPeriod"/>
            </a:pPr>
            <a:r>
              <a:t>Catherine Pierce: </a:t>
            </a:r>
            <a:r>
              <a:rPr u="sng"/>
              <a:t>I believe</a:t>
            </a:r>
            <a:r>
              <a:t> my future </a:t>
            </a:r>
            <a:r>
              <a:rPr u="sng"/>
              <a:t>depends</a:t>
            </a:r>
            <a:r>
              <a:t> on </a:t>
            </a:r>
            <a:r>
              <a:rPr u="sng"/>
              <a:t>me</a:t>
            </a:r>
            <a:r>
              <a:t> only</a:t>
            </a:r>
          </a:p>
          <a:p>
            <a:pPr marL="1778000" lvl="1" indent="-889000">
              <a:buSzPct val="100000"/>
              <a:buAutoNum type="alphaLcParenR" startAt="2"/>
            </a:pPr>
            <a:r>
              <a:rPr u="sng"/>
              <a:t>She believed</a:t>
            </a:r>
            <a:r>
              <a:t> her future </a:t>
            </a:r>
            <a:r>
              <a:rPr u="sng"/>
              <a:t>depended</a:t>
            </a:r>
            <a:r>
              <a:t> on </a:t>
            </a:r>
            <a:r>
              <a:rPr u="sng"/>
              <a:t>her</a:t>
            </a:r>
            <a:r>
              <a:t> only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4. Language Focu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Language Focus:</a:t>
            </a:r>
          </a:p>
        </p:txBody>
      </p:sp>
      <p:sp>
        <p:nvSpPr>
          <p:cNvPr id="178" name="He was unsure about his future after gradu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778000" lvl="1" indent="-889000">
              <a:buSzPct val="100000"/>
              <a:buAutoNum type="alphaLcParenR"/>
            </a:pPr>
            <a:r>
              <a:rPr u="sng"/>
              <a:t>He was</a:t>
            </a:r>
            <a:r>
              <a:t> unsure about </a:t>
            </a:r>
            <a:r>
              <a:rPr u="sng"/>
              <a:t>his</a:t>
            </a:r>
            <a:r>
              <a:t> future after graduation</a:t>
            </a:r>
          </a:p>
          <a:p>
            <a:pPr marL="1778000" lvl="1" indent="-889000">
              <a:buSzPct val="100000"/>
              <a:buAutoNum type="alphaLcParenR"/>
            </a:pPr>
            <a:r>
              <a:rPr u="sng"/>
              <a:t>She believed</a:t>
            </a:r>
            <a:r>
              <a:t> her future </a:t>
            </a:r>
            <a:r>
              <a:rPr u="sng"/>
              <a:t>depended</a:t>
            </a:r>
            <a:r>
              <a:t> on </a:t>
            </a:r>
            <a:r>
              <a:rPr u="sng"/>
              <a:t>her</a:t>
            </a:r>
            <a:r>
              <a:t> only </a:t>
            </a:r>
          </a:p>
          <a:p>
            <a:pPr marL="0" lvl="1" indent="0">
              <a:buSzTx/>
              <a:buNone/>
            </a:pPr>
            <a:r>
              <a:t>Estos ejemplos muestran cómo podemos reportar lo que otras personas nos cuentan. Se llama ‘Reported Speech’ y se utiliza mucho en el lenguaje cotidiano en inglés. </a:t>
            </a:r>
          </a:p>
          <a:p>
            <a:pPr marL="0" indent="0">
              <a:buSzTx/>
              <a:buNone/>
            </a:pPr>
            <a:r>
              <a:t>Hay una regla gramatical que debes seguir, ¿sabes cuál es? Intenta descubrirla con más ejemplos en la siguiente diapositiva.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4. Language Focus: Reported Spee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8990">
              <a:defRPr sz="10976"/>
            </a:lvl1pPr>
          </a:lstStyle>
          <a:p>
            <a:r>
              <a:t>4. Language Focus: Reported Speech</a:t>
            </a:r>
          </a:p>
        </p:txBody>
      </p:sp>
      <p:sp>
        <p:nvSpPr>
          <p:cNvPr id="181" name="Descubre la regla gramatical que debes seguir al utilizar Reported Speech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0">
              <a:buSzTx/>
              <a:buNone/>
            </a:pPr>
            <a:r>
              <a:t>Descubre la regla gramatical que debes seguir al utilizar Reported Speech:</a:t>
            </a:r>
          </a:p>
          <a:p>
            <a:pPr marL="1778000" lvl="1" indent="-889000">
              <a:buSzPct val="100000"/>
              <a:buAutoNum type="arabicPeriod"/>
            </a:pPr>
            <a:r>
              <a:t>Ben Adams: </a:t>
            </a:r>
            <a:r>
              <a:rPr u="sng"/>
              <a:t>I find</a:t>
            </a:r>
            <a:r>
              <a:t> it easier to communicate over a telephone.</a:t>
            </a:r>
          </a:p>
          <a:p>
            <a:pPr marL="2667000" lvl="2" indent="-889000">
              <a:buSzPct val="100000"/>
              <a:buAutoNum type="alphaUcPeriod"/>
            </a:pPr>
            <a:r>
              <a:t>He said </a:t>
            </a:r>
            <a:r>
              <a:rPr u="sng"/>
              <a:t>he found</a:t>
            </a:r>
            <a:r>
              <a:t> it easier to communicate over a telephone</a:t>
            </a:r>
          </a:p>
          <a:p>
            <a:pPr marL="1778000" lvl="1" indent="-889000">
              <a:buSzPct val="100000"/>
              <a:buAutoNum type="arabicPeriod"/>
            </a:pPr>
            <a:r>
              <a:t>Catherine Pierce: </a:t>
            </a:r>
            <a:r>
              <a:rPr u="sng"/>
              <a:t>I lost</a:t>
            </a:r>
            <a:r>
              <a:t> </a:t>
            </a:r>
            <a:r>
              <a:rPr u="sng"/>
              <a:t>my</a:t>
            </a:r>
            <a:r>
              <a:t> sight unexpectedly.</a:t>
            </a:r>
          </a:p>
          <a:p>
            <a:pPr marL="2667000" lvl="2" indent="-889000">
              <a:buSzPct val="100000"/>
              <a:buAutoNum type="alphaUcPeriod" startAt="2"/>
            </a:pPr>
            <a:r>
              <a:t>She said </a:t>
            </a:r>
            <a:r>
              <a:rPr u="sng"/>
              <a:t>she had lost her</a:t>
            </a:r>
            <a:r>
              <a:t> sight unexpectedly.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4. Language Focus: Reported Spee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8990">
              <a:defRPr sz="10976"/>
            </a:lvl1pPr>
          </a:lstStyle>
          <a:p>
            <a:r>
              <a:t>4. Language Focus: Reported Speech</a:t>
            </a:r>
          </a:p>
        </p:txBody>
      </p:sp>
      <p:sp>
        <p:nvSpPr>
          <p:cNvPr id="184" name="Descubre la regla gramatical: al comparar el tiemp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0">
              <a:buSzTx/>
              <a:buNone/>
            </a:pPr>
            <a:r>
              <a:t>Descubre la regla gramatical: al comparar el tiempo </a:t>
            </a:r>
          </a:p>
          <a:p>
            <a:pPr marL="1778000" lvl="1" indent="-889000">
              <a:buSzPct val="100000"/>
              <a:buAutoNum type="arabicPeriod"/>
            </a:pPr>
            <a:r>
              <a:t>Ben Adams: </a:t>
            </a:r>
            <a:r>
              <a:rPr u="sng"/>
              <a:t>I find</a:t>
            </a:r>
            <a:r>
              <a:t> it easier to communicate over a telephone.</a:t>
            </a:r>
          </a:p>
          <a:p>
            <a:pPr marL="2667000" lvl="2" indent="-889000">
              <a:buSzPct val="100000"/>
              <a:buAutoNum type="alphaUcPeriod"/>
            </a:pPr>
            <a:r>
              <a:t>He said </a:t>
            </a:r>
            <a:r>
              <a:rPr u="sng"/>
              <a:t>he found</a:t>
            </a:r>
            <a:r>
              <a:t> it easier to communicate over a telephone</a:t>
            </a:r>
          </a:p>
          <a:p>
            <a:pPr marL="0" lvl="2" indent="0">
              <a:buSzTx/>
              <a:buNone/>
            </a:pPr>
            <a:r>
              <a:t>La regla que debes seguir es que debes utilizar un tiempo verbal en pasado del que se usa en la oración original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4. Language Focus: Reported Spee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8990">
              <a:defRPr sz="10976"/>
            </a:lvl1pPr>
          </a:lstStyle>
          <a:p>
            <a:r>
              <a:t>4. Language Focus: Reported Speech</a:t>
            </a:r>
          </a:p>
        </p:txBody>
      </p:sp>
      <p:sp>
        <p:nvSpPr>
          <p:cNvPr id="187" name="En palabras simples, cada vez que quieras reportar lo que otra persona dijo en inglés, debes usar los mismos verbos que utilizó pero devolviendo un lugar en el pasado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0">
              <a:buSzTx/>
              <a:buNone/>
            </a:pPr>
            <a:r>
              <a:t>En palabras simples, cada vez que quieras reportar lo que otra persona dijo en inglés, debes usar los mismos verbos que utilizó pero devolviendo un lugar en el pasado.</a:t>
            </a:r>
          </a:p>
          <a:p>
            <a:pPr marL="0" lvl="1" indent="0">
              <a:buSzTx/>
              <a:buNone/>
            </a:pPr>
            <a:r>
              <a:t>Así, pasamos del presente, al pasado, al pasado perfecto.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4. Language Focus: Reported Spee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8990">
              <a:defRPr sz="10976"/>
            </a:lvl1pPr>
          </a:lstStyle>
          <a:p>
            <a:r>
              <a:t>4. Language Focus: Reported Speech</a:t>
            </a:r>
          </a:p>
        </p:txBody>
      </p:sp>
      <p:sp>
        <p:nvSpPr>
          <p:cNvPr id="190" name="En palabras simples, cada vez que quieras reportar lo que otra persona dijo en inglés, debes usar los mismos verbos que utilizó pero devolviendo un lugar en el pasado.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0700637" cy="4557486"/>
          </a:xfrm>
          <a:prstGeom prst="rect">
            <a:avLst/>
          </a:prstGeom>
        </p:spPr>
        <p:txBody>
          <a:bodyPr/>
          <a:lstStyle/>
          <a:p>
            <a:pPr marL="0" lvl="1" indent="0">
              <a:buSzTx/>
              <a:buNone/>
            </a:pPr>
            <a:r>
              <a:rPr dirty="0" err="1"/>
              <a:t>En</a:t>
            </a:r>
            <a:r>
              <a:rPr dirty="0"/>
              <a:t> palabras simples,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vez</a:t>
            </a:r>
            <a:r>
              <a:rPr dirty="0"/>
              <a:t> que </a:t>
            </a:r>
            <a:r>
              <a:rPr dirty="0" err="1"/>
              <a:t>quieras</a:t>
            </a:r>
            <a:r>
              <a:rPr dirty="0"/>
              <a:t> </a:t>
            </a:r>
            <a:r>
              <a:rPr dirty="0" err="1"/>
              <a:t>reportar</a:t>
            </a:r>
            <a:r>
              <a:rPr dirty="0"/>
              <a:t> lo que </a:t>
            </a:r>
            <a:r>
              <a:rPr dirty="0" err="1"/>
              <a:t>otra</a:t>
            </a:r>
            <a:r>
              <a:rPr dirty="0"/>
              <a:t> persona </a:t>
            </a:r>
            <a:r>
              <a:rPr dirty="0" err="1"/>
              <a:t>dijo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inglés</a:t>
            </a:r>
            <a:r>
              <a:rPr dirty="0"/>
              <a:t>, </a:t>
            </a:r>
            <a:r>
              <a:rPr dirty="0" err="1"/>
              <a:t>debes</a:t>
            </a:r>
            <a:r>
              <a:rPr dirty="0"/>
              <a:t> </a:t>
            </a:r>
            <a:r>
              <a:rPr dirty="0" err="1"/>
              <a:t>usar</a:t>
            </a:r>
            <a:r>
              <a:rPr dirty="0"/>
              <a:t> los </a:t>
            </a:r>
            <a:r>
              <a:rPr dirty="0" err="1"/>
              <a:t>mismos</a:t>
            </a:r>
            <a:r>
              <a:rPr dirty="0"/>
              <a:t> </a:t>
            </a:r>
            <a:r>
              <a:rPr dirty="0" err="1"/>
              <a:t>verbos</a:t>
            </a:r>
            <a:r>
              <a:rPr dirty="0"/>
              <a:t> que </a:t>
            </a:r>
            <a:r>
              <a:rPr dirty="0" err="1"/>
              <a:t>utilizó</a:t>
            </a:r>
            <a:r>
              <a:rPr dirty="0"/>
              <a:t> </a:t>
            </a:r>
            <a:r>
              <a:rPr dirty="0" err="1"/>
              <a:t>pero</a:t>
            </a:r>
            <a:r>
              <a:rPr dirty="0"/>
              <a:t> </a:t>
            </a:r>
            <a:r>
              <a:rPr dirty="0" err="1"/>
              <a:t>devolviendo</a:t>
            </a:r>
            <a:r>
              <a:rPr dirty="0"/>
              <a:t> un </a:t>
            </a:r>
            <a:r>
              <a:rPr dirty="0" err="1"/>
              <a:t>lugar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el </a:t>
            </a:r>
            <a:r>
              <a:rPr dirty="0" err="1"/>
              <a:t>pasado</a:t>
            </a:r>
            <a:r>
              <a:rPr dirty="0"/>
              <a:t>.</a:t>
            </a:r>
          </a:p>
          <a:p>
            <a:pPr marL="0" lvl="1" indent="0">
              <a:buSzTx/>
              <a:buNone/>
            </a:pPr>
            <a:r>
              <a:rPr dirty="0" err="1"/>
              <a:t>Así</a:t>
            </a:r>
            <a:r>
              <a:rPr dirty="0"/>
              <a:t>, </a:t>
            </a:r>
            <a:r>
              <a:rPr dirty="0" err="1"/>
              <a:t>pasamos</a:t>
            </a:r>
            <a:r>
              <a:rPr dirty="0"/>
              <a:t> del </a:t>
            </a:r>
            <a:r>
              <a:rPr dirty="0" err="1"/>
              <a:t>presente</a:t>
            </a:r>
            <a:r>
              <a:rPr dirty="0"/>
              <a:t>, al </a:t>
            </a:r>
            <a:r>
              <a:rPr dirty="0" err="1"/>
              <a:t>pasado</a:t>
            </a:r>
            <a:r>
              <a:rPr dirty="0"/>
              <a:t>, al </a:t>
            </a:r>
            <a:r>
              <a:rPr dirty="0" err="1"/>
              <a:t>pasado</a:t>
            </a:r>
            <a:r>
              <a:rPr dirty="0"/>
              <a:t> perfecto.</a:t>
            </a:r>
          </a:p>
          <a:p>
            <a:pPr marL="0" lvl="1" indent="0">
              <a:buSzTx/>
              <a:buNone/>
            </a:pPr>
            <a:endParaRPr dirty="0"/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8215086"/>
            <a:ext cx="19858658" cy="4030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inal practic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Final practice:</a:t>
            </a:r>
          </a:p>
        </p:txBody>
      </p:sp>
      <p:sp>
        <p:nvSpPr>
          <p:cNvPr id="194" name="Intenta reportar lo que dicen ambas personas en los siguientes ejercicios. Recuerda utilizar el mismo verbo pero en un tiempo verbal en pasado del que se us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0">
              <a:buSzTx/>
              <a:buNone/>
            </a:pPr>
            <a:r>
              <a:t>Intenta reportar lo que dicen ambas personas en los siguientes ejercicios. Recuerda utilizar el mismo verbo pero en un tiempo verbal en pasado del que se use.</a:t>
            </a:r>
          </a:p>
          <a:p>
            <a:pPr marL="0" lvl="1" indent="0">
              <a:buSzTx/>
              <a:buNone/>
            </a:pPr>
            <a:endParaRPr/>
          </a:p>
          <a:p>
            <a:pPr marL="0" lvl="1" indent="0">
              <a:buSzTx/>
              <a:buNone/>
            </a:pPr>
            <a:r>
              <a:t>A) Isabella Rogue: “I am tired of waiting for the bus. I have waited for two hours already”</a:t>
            </a:r>
          </a:p>
          <a:p>
            <a:pPr marL="0" lvl="1" indent="0">
              <a:buSzTx/>
              <a:buNone/>
            </a:pPr>
            <a:r>
              <a:t>B) Mirco Bizze: “my mother called you yesterday. I don’t understand why you didn’t pick up the phone”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inal practice: Check your answ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Final practice: Check your answers</a:t>
            </a:r>
          </a:p>
        </p:txBody>
      </p:sp>
      <p:sp>
        <p:nvSpPr>
          <p:cNvPr id="197" name="A) Isabella Rogue: “I am tired of waiting for the bus. I have waited for two hours already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0" defTabSz="775969">
              <a:spcBef>
                <a:spcPts val="5500"/>
              </a:spcBef>
              <a:buSzTx/>
              <a:buNone/>
              <a:defRPr sz="4512"/>
            </a:pPr>
            <a:endParaRPr/>
          </a:p>
          <a:p>
            <a:pPr marL="0" lvl="1" indent="0" defTabSz="775969">
              <a:spcBef>
                <a:spcPts val="5500"/>
              </a:spcBef>
              <a:buSzTx/>
              <a:buNone/>
              <a:defRPr sz="4512"/>
            </a:pPr>
            <a:r>
              <a:t>A) Isabella Rogue: “I am tired of waiting for the bus. I have waited for two hours already”</a:t>
            </a:r>
          </a:p>
          <a:p>
            <a:pPr marL="1671320" lvl="1" indent="-835660" defTabSz="775969">
              <a:spcBef>
                <a:spcPts val="5500"/>
              </a:spcBef>
              <a:buSzPct val="100000"/>
              <a:buAutoNum type="alphaLcParenR"/>
              <a:defRPr sz="4512"/>
            </a:pPr>
            <a:r>
              <a:t>She said she was tired of waiting for the bus. She had waited for two hours already</a:t>
            </a:r>
          </a:p>
          <a:p>
            <a:pPr marL="0" lvl="1" indent="0" defTabSz="775969">
              <a:spcBef>
                <a:spcPts val="5500"/>
              </a:spcBef>
              <a:buSzTx/>
              <a:buNone/>
              <a:defRPr sz="4512"/>
            </a:pPr>
            <a:r>
              <a:t>B) Mirco Bizze: “my mother called you yesterday. I don’t understand why you didn’t pick up the phone”</a:t>
            </a:r>
          </a:p>
          <a:p>
            <a:pPr marL="1671320" lvl="1" indent="-835660" defTabSz="775969">
              <a:spcBef>
                <a:spcPts val="5500"/>
              </a:spcBef>
              <a:buSzPct val="100000"/>
              <a:buAutoNum type="alphaLcParenR" startAt="2"/>
              <a:defRPr sz="4512"/>
            </a:pPr>
            <a:r>
              <a:t>He said his mother had called him the previous day. He didn’t understand why hi had not picked up the phone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Table"/>
          <p:cNvGraphicFramePr/>
          <p:nvPr>
            <p:extLst>
              <p:ext uri="{D42A27DB-BD31-4B8C-83A1-F6EECF244321}">
                <p14:modId xmlns:p14="http://schemas.microsoft.com/office/powerpoint/2010/main" val="1378969237"/>
              </p:ext>
            </p:extLst>
          </p:nvPr>
        </p:nvGraphicFramePr>
        <p:xfrm>
          <a:off x="4241533" y="3394766"/>
          <a:ext cx="15900933" cy="879660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913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877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 cap="all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rPr>
                        <a:t>Categories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2700" b="1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defRPr>
                      </a:pPr>
                      <a:r>
                        <a:t>✓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Times New Roman"/>
                        </a:rPr>
                        <a:t> or X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1035">
                <a:tc>
                  <a:txBody>
                    <a:bodyPr/>
                    <a:lstStyle/>
                    <a:p>
                      <a:pPr marL="30003" indent="-30003" defTabSz="457200">
                        <a:buClr>
                          <a:srgbClr val="000000"/>
                        </a:buClr>
                        <a:buSzPct val="100000"/>
                        <a:buAutoNum type="arabicPeriod"/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I read all titles, explanations and examples.</a:t>
                      </a:r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(</a:t>
                      </a:r>
                      <a:r>
                        <a:rPr i="1"/>
                        <a:t>Leí todos los títulos, explicaciones y ejemplos)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700" cap="all" spc="431">
                          <a:latin typeface="Avenir Light"/>
                          <a:ea typeface="Avenir Light"/>
                          <a:cs typeface="Avenir Light"/>
                          <a:sym typeface="Avenir Ligh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900">
                <a:tc>
                  <a:txBody>
                    <a:bodyPr/>
                    <a:lstStyle/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2.  I wrote all the explanations and exercises on my copybook.</a:t>
                      </a:r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(</a:t>
                      </a:r>
                      <a:r>
                        <a:rPr i="1"/>
                        <a:t>escribí todas las explicaciones y ejercicios en mi cuaderno)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700" cap="all" spc="431">
                          <a:latin typeface="Avenir Light"/>
                          <a:ea typeface="Avenir Light"/>
                          <a:cs typeface="Avenir Light"/>
                          <a:sym typeface="Avenir Ligh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900">
                <a:tc>
                  <a:txBody>
                    <a:bodyPr/>
                    <a:lstStyle/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3. I watched and visited all videos  and links.</a:t>
                      </a:r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(</a:t>
                      </a:r>
                      <a:r>
                        <a:rPr i="1"/>
                        <a:t>Vi y visité todos los videos y links de la guía)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700" cap="all" spc="431" dirty="0">
                        <a:latin typeface="Avenir Light"/>
                        <a:ea typeface="Avenir Light"/>
                        <a:cs typeface="Avenir Light"/>
                        <a:sym typeface="Avenir Light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755">
                <a:tc>
                  <a:txBody>
                    <a:bodyPr/>
                    <a:lstStyle/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4. I completed all the exercises</a:t>
                      </a:r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(</a:t>
                      </a:r>
                      <a:r>
                        <a:rPr i="1"/>
                        <a:t>completé todos los ejercicios de la guía)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700" cap="all" spc="431">
                          <a:latin typeface="Avenir Light"/>
                          <a:ea typeface="Avenir Light"/>
                          <a:cs typeface="Avenir Light"/>
                          <a:sym typeface="Avenir Ligh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900">
                <a:tc>
                  <a:txBody>
                    <a:bodyPr/>
                    <a:lstStyle/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5. If I had doubts, I asked my teacher to help me. </a:t>
                      </a:r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(</a:t>
                      </a:r>
                      <a:r>
                        <a:rPr i="1"/>
                        <a:t>Si tuve dudas, le pedí ayuda a mi profesor 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700" cap="all" spc="431">
                          <a:latin typeface="Avenir Light"/>
                          <a:ea typeface="Avenir Light"/>
                          <a:cs typeface="Avenir Light"/>
                          <a:sym typeface="Avenir Light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1035">
                <a:tc>
                  <a:txBody>
                    <a:bodyPr/>
                    <a:lstStyle/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6. I sent my work to the teacher</a:t>
                      </a:r>
                    </a:p>
                    <a:p>
                      <a:pPr defTabSz="457200">
                        <a:defRPr sz="2700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  <a:p>
                      <a:pPr defTabSz="457200">
                        <a:defRPr sz="2700" i="1" cap="all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r>
                        <a:t>(le envié mis trabajo al profesor)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700" cap="all" spc="431">
                          <a:latin typeface="Avenir Light"/>
                          <a:ea typeface="Avenir Light"/>
                          <a:cs typeface="Avenir Light"/>
                          <a:sym typeface="Avenir Light"/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0" name="Self-evaluation"/>
          <p:cNvSpPr txBox="1"/>
          <p:nvPr/>
        </p:nvSpPr>
        <p:spPr>
          <a:xfrm>
            <a:off x="9156999" y="1111498"/>
            <a:ext cx="6070002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Self-evaluation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9492" t="9368" r="22435" b="5613"/>
          <a:stretch>
            <a:fillRect/>
          </a:stretch>
        </p:blipFill>
        <p:spPr>
          <a:xfrm>
            <a:off x="1823529" y="3149600"/>
            <a:ext cx="9525001" cy="9296400"/>
          </a:xfrm>
          <a:prstGeom prst="rect">
            <a:avLst/>
          </a:prstGeom>
        </p:spPr>
      </p:pic>
      <p:sp>
        <p:nvSpPr>
          <p:cNvPr id="123" name="Lesson 3: different sk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Lesson 3: different skills</a:t>
            </a:r>
          </a:p>
        </p:txBody>
      </p:sp>
      <p:sp>
        <p:nvSpPr>
          <p:cNvPr id="124" name="Objective: to identify ideas related to the concept of inclusion in the context of working environments…"/>
          <p:cNvSpPr txBox="1">
            <a:spLocks noGrp="1"/>
          </p:cNvSpPr>
          <p:nvPr>
            <p:ph type="body" sz="half" idx="1"/>
          </p:nvPr>
        </p:nvSpPr>
        <p:spPr>
          <a:xfrm>
            <a:off x="12360555" y="3149600"/>
            <a:ext cx="10223501" cy="9296400"/>
          </a:xfrm>
          <a:prstGeom prst="rect">
            <a:avLst/>
          </a:prstGeom>
        </p:spPr>
        <p:txBody>
          <a:bodyPr/>
          <a:lstStyle/>
          <a:p>
            <a:r>
              <a:t>Objective: to identify ideas related to the concept of inclusion in the context of working environments</a:t>
            </a:r>
          </a:p>
          <a:p>
            <a:r>
              <a:t>Activities:</a:t>
            </a:r>
          </a:p>
          <a:p>
            <a:pPr marL="1592791" lvl="1" indent="-703791">
              <a:buSzPct val="100000"/>
              <a:buAutoNum type="arabicPeriod"/>
            </a:pPr>
            <a:r>
              <a:t>Remember previous vocabulary</a:t>
            </a:r>
          </a:p>
          <a:p>
            <a:pPr marL="1592791" lvl="1" indent="-703791">
              <a:buSzPct val="100000"/>
              <a:buAutoNum type="arabicPeriod"/>
            </a:pPr>
            <a:r>
              <a:t>Prepare for reading</a:t>
            </a:r>
          </a:p>
          <a:p>
            <a:pPr marL="1592791" lvl="1" indent="-703791">
              <a:buSzPct val="100000"/>
              <a:buAutoNum type="arabicPeriod"/>
            </a:pPr>
            <a:r>
              <a:t>Read and find</a:t>
            </a:r>
          </a:p>
          <a:p>
            <a:pPr marL="1592791" lvl="1" indent="-703791">
              <a:buSzPct val="100000"/>
              <a:buAutoNum type="arabicPeriod"/>
            </a:pPr>
            <a:r>
              <a:t>Language focus and practice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1. Remember vocabul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Remember vocabulary</a:t>
            </a:r>
          </a:p>
        </p:txBody>
      </p:sp>
      <p:sp>
        <p:nvSpPr>
          <p:cNvPr id="127" name="Fill in the blanks with the words below:"/>
          <p:cNvSpPr txBox="1">
            <a:spLocks noGrp="1"/>
          </p:cNvSpPr>
          <p:nvPr>
            <p:ph type="body" sz="quarter" idx="1"/>
          </p:nvPr>
        </p:nvSpPr>
        <p:spPr>
          <a:xfrm>
            <a:off x="885464" y="2832375"/>
            <a:ext cx="8770182" cy="180089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Fill in the blanks with the words below:</a:t>
            </a:r>
          </a:p>
        </p:txBody>
      </p:sp>
      <p:sp>
        <p:nvSpPr>
          <p:cNvPr id="128" name="Budget…"/>
          <p:cNvSpPr txBox="1"/>
          <p:nvPr/>
        </p:nvSpPr>
        <p:spPr>
          <a:xfrm>
            <a:off x="1173596" y="4824045"/>
            <a:ext cx="8193918" cy="6905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5625" indent="-555625">
              <a:buSzPct val="100000"/>
              <a:buAutoNum type="arabicPeriod"/>
            </a:pPr>
            <a:r>
              <a:t>Budget</a:t>
            </a:r>
          </a:p>
          <a:p>
            <a:pPr marL="555625" indent="-555625">
              <a:buSzPct val="100000"/>
              <a:buAutoNum type="arabicPeriod"/>
            </a:pPr>
            <a:r>
              <a:t>Management</a:t>
            </a:r>
          </a:p>
          <a:p>
            <a:pPr marL="555625" indent="-555625">
              <a:buSzPct val="100000"/>
              <a:buAutoNum type="arabicPeriod"/>
            </a:pPr>
            <a:r>
              <a:t>Skills</a:t>
            </a:r>
          </a:p>
          <a:p>
            <a:pPr marL="555625" indent="-555625">
              <a:buSzPct val="100000"/>
              <a:buAutoNum type="arabicPeriod"/>
            </a:pPr>
            <a:r>
              <a:t>Full-time work</a:t>
            </a:r>
          </a:p>
        </p:txBody>
      </p:sp>
      <p:grpSp>
        <p:nvGrpSpPr>
          <p:cNvPr id="131" name="I have considerable            on computer sciences…"/>
          <p:cNvGrpSpPr/>
          <p:nvPr/>
        </p:nvGrpSpPr>
        <p:grpSpPr>
          <a:xfrm>
            <a:off x="9777544" y="3725991"/>
            <a:ext cx="14449272" cy="9101436"/>
            <a:chOff x="0" y="0"/>
            <a:chExt cx="14449271" cy="9101435"/>
          </a:xfrm>
        </p:grpSpPr>
        <p:sp>
          <p:nvSpPr>
            <p:cNvPr id="130" name="I have considerable            on computer sciences…"/>
            <p:cNvSpPr txBox="1"/>
            <p:nvPr/>
          </p:nvSpPr>
          <p:spPr>
            <a:xfrm>
              <a:off x="38100" y="38100"/>
              <a:ext cx="14373072" cy="9025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555625" indent="-555625" algn="l">
                <a:buSzPct val="100000"/>
                <a:buAutoNum type="arabicPeriod"/>
              </a:pPr>
              <a:r>
                <a:t>I have considerable </a:t>
              </a:r>
              <a:r>
                <a:rPr u="sng"/>
                <a:t>          </a:t>
              </a:r>
              <a:r>
                <a:t> on computer sciences</a:t>
              </a:r>
            </a:p>
            <a:p>
              <a:pPr marL="555625" indent="-555625" algn="l">
                <a:buSzPct val="100000"/>
                <a:buAutoNum type="arabicPeriod"/>
              </a:pPr>
              <a:r>
                <a:t>I need to work soon, I am short in </a:t>
              </a:r>
              <a:r>
                <a:rPr u="sng"/>
                <a:t>          </a:t>
              </a:r>
              <a:r>
                <a:t> </a:t>
              </a:r>
            </a:p>
            <a:p>
              <a:pPr marL="555625" indent="-555625" algn="l">
                <a:buSzPct val="100000"/>
                <a:buAutoNum type="arabicPeriod"/>
              </a:pPr>
              <a:r>
                <a:t>If you really need the money, I can offer you a  </a:t>
              </a:r>
              <a:r>
                <a:rPr u="sng"/>
                <a:t>          </a:t>
              </a:r>
              <a:r>
                <a:t> </a:t>
              </a:r>
            </a:p>
            <a:p>
              <a:pPr marL="555625" indent="-555625" algn="l">
                <a:buSzPct val="100000"/>
                <a:buAutoNum type="arabicPeriod"/>
              </a:pPr>
              <a:r>
                <a:t>For this job, you need  </a:t>
              </a:r>
              <a:r>
                <a:rPr u="sng"/>
                <a:t>          </a:t>
              </a:r>
              <a:r>
                <a:t>  of your time and money</a:t>
              </a:r>
            </a:p>
          </p:txBody>
        </p:sp>
        <p:pic>
          <p:nvPicPr>
            <p:cNvPr id="129" name="I have considerable            on computer sciences… I have considerable            on computer sciences&#10;I need to work soon, I am short in            &#10;If you really need the money, I can offer you a             &#10;For this job, you need              of your time and money" descr="I have considerable            on computer sciences… I have considerable            on computer sciencesI need to work soon, I am short in            If you really need the money, I can offer you a             For this job, you need              of your time and money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449272" cy="91014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. Remember vocabul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Remember vocabulary</a:t>
            </a:r>
          </a:p>
        </p:txBody>
      </p:sp>
      <p:sp>
        <p:nvSpPr>
          <p:cNvPr id="134" name="Fill in the blanks with the words below - CHECK ANSWERS"/>
          <p:cNvSpPr txBox="1">
            <a:spLocks noGrp="1"/>
          </p:cNvSpPr>
          <p:nvPr>
            <p:ph type="body" sz="quarter" idx="1"/>
          </p:nvPr>
        </p:nvSpPr>
        <p:spPr>
          <a:xfrm>
            <a:off x="885464" y="2832375"/>
            <a:ext cx="8770182" cy="180089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Fill in the blanks with the words below - CHECK ANSWERS</a:t>
            </a:r>
          </a:p>
        </p:txBody>
      </p:sp>
      <p:grpSp>
        <p:nvGrpSpPr>
          <p:cNvPr id="137" name="I have considerable skills on computer sciences…"/>
          <p:cNvGrpSpPr/>
          <p:nvPr/>
        </p:nvGrpSpPr>
        <p:grpSpPr>
          <a:xfrm>
            <a:off x="802400" y="5239753"/>
            <a:ext cx="21005800" cy="8120646"/>
            <a:chOff x="0" y="-468052"/>
            <a:chExt cx="24565331" cy="8267039"/>
          </a:xfrm>
        </p:grpSpPr>
        <p:sp>
          <p:nvSpPr>
            <p:cNvPr id="136" name="I have considerable skills on computer sciences…"/>
            <p:cNvSpPr txBox="1"/>
            <p:nvPr/>
          </p:nvSpPr>
          <p:spPr>
            <a:xfrm>
              <a:off x="38100" y="-468052"/>
              <a:ext cx="23263622" cy="7993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555625" indent="-555625" algn="l">
                <a:buSzPct val="100000"/>
                <a:buAutoNum type="arabicPeriod"/>
              </a:pPr>
              <a:r>
                <a:rPr sz="4400"/>
                <a:t>I have considerable</a:t>
              </a:r>
              <a:r>
                <a:rPr sz="4400" b="0"/>
                <a:t> </a:t>
              </a:r>
              <a:r>
                <a:rPr sz="4400" u="sng"/>
                <a:t>skills</a:t>
              </a:r>
              <a:r>
                <a:rPr sz="4400" b="0"/>
                <a:t> </a:t>
              </a:r>
              <a:r>
                <a:rPr sz="4400"/>
                <a:t>on computer sciences</a:t>
              </a:r>
            </a:p>
            <a:p>
              <a:pPr marL="555625" indent="-555625" algn="l">
                <a:buSzPct val="100000"/>
                <a:buAutoNum type="arabicPeriod"/>
              </a:pPr>
              <a:r>
                <a:rPr sz="4400"/>
                <a:t>I need to work soon, I am short in </a:t>
              </a:r>
              <a:r>
                <a:rPr sz="4400" u="sng"/>
                <a:t>budget</a:t>
              </a:r>
            </a:p>
            <a:p>
              <a:pPr marL="555625" indent="-555625" algn="l">
                <a:buSzPct val="100000"/>
                <a:buAutoNum type="arabicPeriod"/>
              </a:pPr>
              <a:r>
                <a:rPr sz="4400"/>
                <a:t>If you really need the money, I can offer you a </a:t>
              </a:r>
              <a:r>
                <a:rPr sz="4400" u="sng"/>
                <a:t>full-time job</a:t>
              </a:r>
            </a:p>
            <a:p>
              <a:pPr marL="555625" indent="-555625" algn="l">
                <a:buSzPct val="100000"/>
                <a:buAutoNum type="arabicPeriod"/>
              </a:pPr>
              <a:r>
                <a:rPr sz="4400"/>
                <a:t>For this job, you need </a:t>
              </a:r>
              <a:r>
                <a:rPr sz="4400" u="sng"/>
                <a:t>management</a:t>
              </a:r>
              <a:r>
                <a:rPr sz="4400"/>
                <a:t> of your time and money</a:t>
              </a:r>
            </a:p>
          </p:txBody>
        </p:sp>
        <p:pic>
          <p:nvPicPr>
            <p:cNvPr id="135" name="I have considerable skills on computer sciences… I have considerable skills on computer sciences&#10;I need to work soon, I am short in budget&#10;If you really need the money, I can offer you a full-time job&#10;For this job, you need management of your time and money" descr="I have considerable skills on computer sciences… I have considerable skills on computer sciencesI need to work soon, I am short in budgetIf you really need the money, I can offer you a full-time jobFor this job, you need management of your time and money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24565331" cy="77989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2. Prepare for re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Prepare for reading</a:t>
            </a:r>
          </a:p>
        </p:txBody>
      </p:sp>
      <p:sp>
        <p:nvSpPr>
          <p:cNvPr id="140" name="Look at the pictures, identify what disability they represent. Write the answer on your copybooks.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0094265" cy="7450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594360">
              <a:spcBef>
                <a:spcPts val="4200"/>
              </a:spcBef>
              <a:buSzTx/>
              <a:buNone/>
              <a:defRPr sz="3456"/>
            </a:pPr>
            <a:r>
              <a:rPr sz="4000" dirty="0"/>
              <a:t>Look at the pictures, identify what disability they represent. Write the answer on your copybooks.</a:t>
            </a:r>
          </a:p>
          <a:p>
            <a:pPr marL="0" indent="0" defTabSz="594360">
              <a:spcBef>
                <a:spcPts val="4200"/>
              </a:spcBef>
              <a:buSzTx/>
              <a:buNone/>
              <a:defRPr sz="3456"/>
            </a:pPr>
            <a:endParaRPr sz="4000" dirty="0"/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634" y="4182534"/>
            <a:ext cx="19182731" cy="739986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Observa las imágenes, identifica el nombre de las discapacidades"/>
          <p:cNvSpPr txBox="1"/>
          <p:nvPr/>
        </p:nvSpPr>
        <p:spPr>
          <a:xfrm>
            <a:off x="3098753" y="11671795"/>
            <a:ext cx="16917889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Observa</a:t>
            </a:r>
            <a:r>
              <a:rPr dirty="0"/>
              <a:t> las </a:t>
            </a:r>
            <a:r>
              <a:rPr dirty="0" err="1"/>
              <a:t>imágenes</a:t>
            </a:r>
            <a:r>
              <a:rPr dirty="0"/>
              <a:t>, </a:t>
            </a:r>
            <a:r>
              <a:rPr dirty="0" err="1"/>
              <a:t>identifica</a:t>
            </a:r>
            <a:r>
              <a:rPr dirty="0"/>
              <a:t> el </a:t>
            </a:r>
            <a:r>
              <a:rPr dirty="0" err="1"/>
              <a:t>nombre</a:t>
            </a:r>
            <a:r>
              <a:rPr dirty="0"/>
              <a:t> de las </a:t>
            </a:r>
            <a:r>
              <a:rPr dirty="0" err="1"/>
              <a:t>discapacidades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2. Prepare for re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Prepare for reading</a:t>
            </a:r>
          </a:p>
        </p:txBody>
      </p:sp>
      <p:sp>
        <p:nvSpPr>
          <p:cNvPr id="145" name="Look at the pictures, identify what disability they represent. Write the answer on your copybooks. - CHECK YOUR ANSWERS"/>
          <p:cNvSpPr txBox="1">
            <a:spLocks noGrp="1"/>
          </p:cNvSpPr>
          <p:nvPr>
            <p:ph type="body" sz="quarter" idx="1"/>
          </p:nvPr>
        </p:nvSpPr>
        <p:spPr>
          <a:xfrm>
            <a:off x="1599310" y="2674127"/>
            <a:ext cx="20269936" cy="13671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751205">
              <a:spcBef>
                <a:spcPts val="5300"/>
              </a:spcBef>
              <a:buSzTx/>
              <a:buNone/>
              <a:defRPr sz="4368"/>
            </a:pPr>
            <a:r>
              <a:t>Look at the pictures, identify what disability they represent. Write the answer on your copybooks. - </a:t>
            </a:r>
            <a:r>
              <a:rPr b="1"/>
              <a:t>CHECK YOUR ANSWERS</a:t>
            </a:r>
          </a:p>
        </p:txBody>
      </p:sp>
      <p:sp>
        <p:nvSpPr>
          <p:cNvPr id="146" name="Intellectual disability"/>
          <p:cNvSpPr txBox="1"/>
          <p:nvPr/>
        </p:nvSpPr>
        <p:spPr>
          <a:xfrm>
            <a:off x="3407588" y="5384032"/>
            <a:ext cx="5617965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Intellectual disability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84" y="4596384"/>
            <a:ext cx="15748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34" y="7703475"/>
            <a:ext cx="2273301" cy="227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994" y="8105655"/>
            <a:ext cx="3792446" cy="990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365" y="10734366"/>
            <a:ext cx="2349501" cy="149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390" y="10918894"/>
            <a:ext cx="4479225" cy="1129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9674" y="4433017"/>
            <a:ext cx="3006830" cy="2676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9062" y="5021834"/>
            <a:ext cx="4923972" cy="149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5833" y="7947038"/>
            <a:ext cx="2534512" cy="2956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5400" y="8847184"/>
            <a:ext cx="5617964" cy="115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2. Prepare for rea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Prepare for reading</a:t>
            </a:r>
          </a:p>
        </p:txBody>
      </p:sp>
      <p:sp>
        <p:nvSpPr>
          <p:cNvPr id="158" name="Watch the video, just enjoy it. Then continue with the next slide."/>
          <p:cNvSpPr txBox="1">
            <a:spLocks noGrp="1"/>
          </p:cNvSpPr>
          <p:nvPr>
            <p:ph type="body" sz="quarter" idx="1"/>
          </p:nvPr>
        </p:nvSpPr>
        <p:spPr>
          <a:xfrm>
            <a:off x="1599310" y="2674127"/>
            <a:ext cx="20269936" cy="136710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Watch the video, just enjoy it. Then continue with the next slide.</a:t>
            </a:r>
          </a:p>
        </p:txBody>
      </p:sp>
      <p:sp>
        <p:nvSpPr>
          <p:cNvPr id="159" name="https://youtu.be/QXY5TyCUTlo"/>
          <p:cNvSpPr txBox="1"/>
          <p:nvPr/>
        </p:nvSpPr>
        <p:spPr>
          <a:xfrm>
            <a:off x="7948910" y="6470898"/>
            <a:ext cx="8486180" cy="77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https://youtu.be/QXY5TyCUTlo</a:t>
            </a:r>
          </a:p>
        </p:txBody>
      </p:sp>
      <p:sp>
        <p:nvSpPr>
          <p:cNvPr id="160" name="Ve el video, y continúa con la siguiente diapositiva"/>
          <p:cNvSpPr txBox="1"/>
          <p:nvPr/>
        </p:nvSpPr>
        <p:spPr>
          <a:xfrm>
            <a:off x="10148357" y="12134919"/>
            <a:ext cx="13080802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Ve el video, y continúa con la siguiente diapositiva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141" r="4141"/>
          <a:stretch>
            <a:fillRect/>
          </a:stretch>
        </p:blipFill>
        <p:spPr>
          <a:xfrm>
            <a:off x="13888215" y="3149600"/>
            <a:ext cx="9525001" cy="9296400"/>
          </a:xfrm>
          <a:prstGeom prst="rect">
            <a:avLst/>
          </a:prstGeom>
        </p:spPr>
      </p:pic>
      <p:sp>
        <p:nvSpPr>
          <p:cNvPr id="163" name="3. Read and fi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Read and find</a:t>
            </a:r>
          </a:p>
        </p:txBody>
      </p:sp>
      <p:sp>
        <p:nvSpPr>
          <p:cNvPr id="164" name="Read the text on page 16 - 17 from your English book. While reading, find the keywords on the text:…"/>
          <p:cNvSpPr txBox="1">
            <a:spLocks noGrp="1"/>
          </p:cNvSpPr>
          <p:nvPr>
            <p:ph type="body" sz="quarter" idx="1"/>
          </p:nvPr>
        </p:nvSpPr>
        <p:spPr>
          <a:xfrm>
            <a:off x="1410356" y="2970020"/>
            <a:ext cx="10793688" cy="6090283"/>
          </a:xfrm>
          <a:prstGeom prst="rect">
            <a:avLst/>
          </a:prstGeom>
        </p:spPr>
        <p:txBody>
          <a:bodyPr/>
          <a:lstStyle/>
          <a:p>
            <a:pPr marL="703791" indent="-703791">
              <a:spcBef>
                <a:spcPts val="0"/>
              </a:spcBef>
              <a:buSzPct val="100000"/>
              <a:buAutoNum type="alphaUcPeriod"/>
              <a:defRPr sz="4700"/>
            </a:pPr>
            <a:r>
              <a:t>Read the text on page 16 - 17 from your English book. While reading, find the keywords on the text:</a:t>
            </a:r>
          </a:p>
          <a:p>
            <a:pPr marL="2407708" lvl="3" indent="-502708">
              <a:spcBef>
                <a:spcPts val="0"/>
              </a:spcBef>
              <a:buSzPct val="50000"/>
              <a:buBlip>
                <a:blip r:embed="rId3"/>
              </a:buBlip>
              <a:defRPr sz="4700"/>
            </a:pPr>
            <a:endParaRPr/>
          </a:p>
          <a:p>
            <a:pPr marL="2407708" lvl="3" indent="-502708">
              <a:spcBef>
                <a:spcPts val="0"/>
              </a:spcBef>
              <a:buSzPct val="50000"/>
              <a:buBlip>
                <a:blip r:embed="rId3"/>
              </a:buBlip>
              <a:defRPr sz="4700"/>
            </a:pPr>
            <a:r>
              <a:t>Underline the sentence where the keyword is, and write the sentence on your copybooks if you do not have the book.</a:t>
            </a:r>
          </a:p>
        </p:txBody>
      </p:sp>
      <p:sp>
        <p:nvSpPr>
          <p:cNvPr id="165" name="Lee el texto, encuentra las keywords. Subraya en el texto la oración que contiene la keyword y escríbela en tu cuaderno."/>
          <p:cNvSpPr txBox="1"/>
          <p:nvPr/>
        </p:nvSpPr>
        <p:spPr>
          <a:xfrm>
            <a:off x="2044700" y="10032344"/>
            <a:ext cx="9525000" cy="2869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</a:lvl1pPr>
          </a:lstStyle>
          <a:p>
            <a:r>
              <a:t>Lee el texto, encuentra las keywords. Subraya en el texto la oración que contiene la keyword y escríbela en tu cuaderno.</a:t>
            </a:r>
          </a:p>
        </p:txBody>
      </p:sp>
      <p:sp>
        <p:nvSpPr>
          <p:cNvPr id="166" name="Find your digital English books here:…"/>
          <p:cNvSpPr txBox="1"/>
          <p:nvPr/>
        </p:nvSpPr>
        <p:spPr>
          <a:xfrm>
            <a:off x="253321" y="958152"/>
            <a:ext cx="7076069" cy="1444316"/>
          </a:xfrm>
          <a:prstGeom prst="rect">
            <a:avLst/>
          </a:prstGeom>
          <a:solidFill>
            <a:schemeClr val="accent1">
              <a:lumOff val="13529"/>
            </a:schemeClr>
          </a:solidFill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3000"/>
            </a:pPr>
            <a:r>
              <a:t>Find your digital English books here:</a:t>
            </a:r>
          </a:p>
          <a:p>
            <a:pPr>
              <a:lnSpc>
                <a:spcPct val="100000"/>
              </a:lnSpc>
              <a:defRPr sz="3000"/>
            </a:pPr>
            <a:r>
              <a:t>https://curriculumnacional.mineduc.cl/614/w3-propertyvalue-187786.html 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141" r="4141"/>
          <a:stretch>
            <a:fillRect/>
          </a:stretch>
        </p:blipFill>
        <p:spPr>
          <a:xfrm>
            <a:off x="13888215" y="3149600"/>
            <a:ext cx="9525001" cy="9296400"/>
          </a:xfrm>
          <a:prstGeom prst="rect">
            <a:avLst/>
          </a:prstGeom>
        </p:spPr>
      </p:pic>
      <p:sp>
        <p:nvSpPr>
          <p:cNvPr id="169" name="3. Read and fi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Read and find</a:t>
            </a:r>
          </a:p>
        </p:txBody>
      </p:sp>
      <p:sp>
        <p:nvSpPr>
          <p:cNvPr id="170" name="Read the text on page 16 - 17 from your English book. While reading, find the keywords on the text:…"/>
          <p:cNvSpPr txBox="1">
            <a:spLocks noGrp="1"/>
          </p:cNvSpPr>
          <p:nvPr>
            <p:ph type="body" sz="quarter" idx="1"/>
          </p:nvPr>
        </p:nvSpPr>
        <p:spPr>
          <a:xfrm>
            <a:off x="1410356" y="2970020"/>
            <a:ext cx="10793688" cy="6090283"/>
          </a:xfrm>
          <a:prstGeom prst="rect">
            <a:avLst/>
          </a:prstGeom>
        </p:spPr>
        <p:txBody>
          <a:bodyPr/>
          <a:lstStyle/>
          <a:p>
            <a:pPr marL="703791" indent="-703791">
              <a:spcBef>
                <a:spcPts val="0"/>
              </a:spcBef>
              <a:buSzPct val="100000"/>
              <a:buAutoNum type="alphaUcPeriod"/>
              <a:defRPr sz="4700"/>
            </a:pPr>
            <a:r>
              <a:t>Read the text on page 16 - 17 from your English book. While reading, find the keywords on the text:</a:t>
            </a:r>
          </a:p>
          <a:p>
            <a:pPr marL="2407708" lvl="3" indent="-502708">
              <a:spcBef>
                <a:spcPts val="0"/>
              </a:spcBef>
              <a:buSzPct val="50000"/>
              <a:buBlip>
                <a:blip r:embed="rId3"/>
              </a:buBlip>
              <a:defRPr sz="4700"/>
            </a:pPr>
            <a:endParaRPr/>
          </a:p>
          <a:p>
            <a:pPr marL="2407708" lvl="3" indent="-502708">
              <a:spcBef>
                <a:spcPts val="0"/>
              </a:spcBef>
              <a:buSzPct val="50000"/>
              <a:buBlip>
                <a:blip r:embed="rId3"/>
              </a:buBlip>
              <a:defRPr sz="4700"/>
            </a:pPr>
            <a:r>
              <a:t>Underline the sentence where the keyword is, and write the sentence on your copybooks if you do not have the book.</a:t>
            </a:r>
          </a:p>
        </p:txBody>
      </p:sp>
      <p:sp>
        <p:nvSpPr>
          <p:cNvPr id="171" name="Lee el texto, encuentra las keywords. Subraya en el texto la oración que contiene la keyword y escríbela en tu cuaderno."/>
          <p:cNvSpPr txBox="1"/>
          <p:nvPr/>
        </p:nvSpPr>
        <p:spPr>
          <a:xfrm>
            <a:off x="2044700" y="10032344"/>
            <a:ext cx="9525000" cy="2869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</a:lvl1pPr>
          </a:lstStyle>
          <a:p>
            <a:r>
              <a:t>Lee el texto, encuentra las keywords. Subraya en el texto la oración que contiene la keyword y escríbela en tu cuaderno.</a:t>
            </a:r>
          </a:p>
        </p:txBody>
      </p:sp>
      <p:sp>
        <p:nvSpPr>
          <p:cNvPr id="172" name="Find your digital English books here:…"/>
          <p:cNvSpPr txBox="1"/>
          <p:nvPr/>
        </p:nvSpPr>
        <p:spPr>
          <a:xfrm>
            <a:off x="1007942" y="6309719"/>
            <a:ext cx="18942089" cy="1486484"/>
          </a:xfrm>
          <a:prstGeom prst="rect">
            <a:avLst/>
          </a:prstGeom>
          <a:solidFill>
            <a:schemeClr val="accent1">
              <a:lumOff val="13529"/>
            </a:schemeClr>
          </a:solidFill>
          <a:ln w="635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4600"/>
            </a:pPr>
            <a:r>
              <a:t>Find your digital English books here:</a:t>
            </a:r>
          </a:p>
          <a:p>
            <a:pPr>
              <a:lnSpc>
                <a:spcPct val="100000"/>
              </a:lnSpc>
              <a:defRPr sz="4600"/>
            </a:pPr>
            <a:r>
              <a:t>https://curriculumnacional.mineduc.cl/614/w3-propertyvalue-187786.html 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3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3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Macintosh PowerPoint</Application>
  <PresentationFormat>Custom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Avenir Light</vt:lpstr>
      <vt:lpstr>Helvetica Neue</vt:lpstr>
      <vt:lpstr>Helvetica Neue Light</vt:lpstr>
      <vt:lpstr>Lucida Grande</vt:lpstr>
      <vt:lpstr>Times New Roman</vt:lpstr>
      <vt:lpstr>Black</vt:lpstr>
      <vt:lpstr>Unit 1: My First Job</vt:lpstr>
      <vt:lpstr>Lesson 3: different skills</vt:lpstr>
      <vt:lpstr>1. Remember vocabulary</vt:lpstr>
      <vt:lpstr>1. Remember vocabulary</vt:lpstr>
      <vt:lpstr>2. Prepare for reading</vt:lpstr>
      <vt:lpstr>2. Prepare for reading</vt:lpstr>
      <vt:lpstr>2. Prepare for reading</vt:lpstr>
      <vt:lpstr>3. Read and find</vt:lpstr>
      <vt:lpstr>3. Read and find</vt:lpstr>
      <vt:lpstr>4. Language Focus:</vt:lpstr>
      <vt:lpstr>4. Language Focus:</vt:lpstr>
      <vt:lpstr>4. Language Focus: Reported Speech</vt:lpstr>
      <vt:lpstr>4. Language Focus: Reported Speech</vt:lpstr>
      <vt:lpstr>4. Language Focus: Reported Speech</vt:lpstr>
      <vt:lpstr>4. Language Focus: Reported Speech</vt:lpstr>
      <vt:lpstr>Final practice:</vt:lpstr>
      <vt:lpstr>Final practice: Check your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My First Job</dc:title>
  <cp:lastModifiedBy>Nicolas Puga</cp:lastModifiedBy>
  <cp:revision>1</cp:revision>
  <dcterms:modified xsi:type="dcterms:W3CDTF">2020-06-01T06:05:20Z</dcterms:modified>
</cp:coreProperties>
</file>