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9EF727-9EAA-4364-B05C-16058E60D076}" type="datetimeFigureOut">
              <a:rPr lang="es-CL" smtClean="0"/>
              <a:pPr/>
              <a:t>21-06-2020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0AE6E0-E5B7-4E21-9FB4-9A783BE5BB5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odrigo%20Del%20Rio%20Vera\Downloads\05%20Pista%204to%20b&#225;sico.wma" TargetMode="External"/><Relationship Id="rId5" Type="http://schemas.openxmlformats.org/officeDocument/2006/relationships/hyperlink" Target="https://onedrive.live.com/?authkey=!AIzYYZf3yDv7B0I&amp;id=61670844E72E246A!528277&amp;cid=61670844E72E246A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bel.delrio@colegiostmf.c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625" y="642938"/>
            <a:ext cx="8143875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CL" dirty="0">
                <a:latin typeface="+mn-lt"/>
                <a:cs typeface="+mn-cs"/>
              </a:rPr>
              <a:t> </a:t>
            </a:r>
            <a:r>
              <a:rPr lang="es-CL" sz="2400" u="sng" dirty="0">
                <a:latin typeface="+mn-lt"/>
                <a:cs typeface="+mn-cs"/>
              </a:rPr>
              <a:t>Instrucciones: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>
                <a:latin typeface="+mn-lt"/>
                <a:cs typeface="+mn-cs"/>
              </a:rPr>
              <a:t>Primero </a:t>
            </a:r>
            <a:r>
              <a:rPr lang="es-CL" sz="2400" dirty="0" smtClean="0">
                <a:latin typeface="+mn-lt"/>
                <a:cs typeface="+mn-cs"/>
              </a:rPr>
              <a:t>quiero que observen las banderas de los países y los nombres en inglés de cada uno de ellos.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CL" sz="2400" dirty="0" smtClean="0"/>
              <a:t>    </a:t>
            </a:r>
            <a:endParaRPr lang="es-CL" sz="24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/>
              <a:t>Copien la lista de países y nacionalidades en inglés en sus cuadernos (desde la diapositiva N° 6).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s-CL" sz="24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>
                <a:latin typeface="+mn-lt"/>
                <a:cs typeface="+mn-cs"/>
              </a:rPr>
              <a:t>Ahora </a:t>
            </a:r>
            <a:r>
              <a:rPr lang="es-CL" sz="2400" dirty="0">
                <a:latin typeface="+mn-lt"/>
                <a:cs typeface="+mn-cs"/>
              </a:rPr>
              <a:t>deben abrir sus libros de actividades en la página 14 y </a:t>
            </a:r>
            <a:r>
              <a:rPr lang="es-CL" sz="2400" dirty="0" smtClean="0">
                <a:latin typeface="+mn-lt"/>
                <a:cs typeface="+mn-cs"/>
              </a:rPr>
              <a:t>buscar los nombres de los países en la sopa de letras (recuerden </a:t>
            </a:r>
            <a:r>
              <a:rPr lang="es-CL" sz="2400" dirty="0">
                <a:latin typeface="+mn-lt"/>
                <a:cs typeface="+mn-cs"/>
              </a:rPr>
              <a:t>que las actividades en éste libro las revisaremos cuando volvamos a clases</a:t>
            </a:r>
            <a:r>
              <a:rPr lang="es-CL" sz="2400" dirty="0" smtClean="0">
                <a:latin typeface="+mn-lt"/>
                <a:cs typeface="+mn-cs"/>
              </a:rPr>
              <a:t>).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s-CL" sz="24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>
                <a:latin typeface="+mn-lt"/>
                <a:cs typeface="+mn-cs"/>
              </a:rPr>
              <a:t>Luego</a:t>
            </a:r>
            <a:r>
              <a:rPr lang="es-CL" sz="2400" dirty="0">
                <a:latin typeface="+mn-lt"/>
                <a:cs typeface="+mn-cs"/>
              </a:rPr>
              <a:t>, </a:t>
            </a:r>
            <a:r>
              <a:rPr lang="es-CL" sz="2400" dirty="0" smtClean="0">
                <a:latin typeface="+mn-lt"/>
                <a:cs typeface="+mn-cs"/>
              </a:rPr>
              <a:t>copian </a:t>
            </a:r>
            <a:r>
              <a:rPr lang="es-CL" sz="2400" dirty="0">
                <a:latin typeface="+mn-lt"/>
                <a:cs typeface="+mn-cs"/>
              </a:rPr>
              <a:t>en sus cuadernos </a:t>
            </a:r>
            <a:r>
              <a:rPr lang="es-CL" sz="2400" dirty="0" smtClean="0">
                <a:latin typeface="+mn-lt"/>
                <a:cs typeface="+mn-cs"/>
              </a:rPr>
              <a:t>como expresar nacionalidad  </a:t>
            </a:r>
            <a:r>
              <a:rPr lang="es-CL" sz="2400" dirty="0">
                <a:latin typeface="+mn-lt"/>
                <a:cs typeface="+mn-cs"/>
              </a:rPr>
              <a:t>(diapositiva N </a:t>
            </a:r>
            <a:r>
              <a:rPr lang="es-CL" sz="2400" dirty="0" smtClean="0">
                <a:latin typeface="+mn-lt"/>
                <a:cs typeface="+mn-cs"/>
              </a:rPr>
              <a:t>°8)</a:t>
            </a:r>
            <a:endParaRPr lang="es-CL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s-CL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C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457200" y="267494"/>
            <a:ext cx="8258204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book, page 17:</a:t>
            </a:r>
            <a: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357158" y="1142984"/>
            <a:ext cx="8258204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2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Listen and number (1-6)</a:t>
            </a:r>
            <a:r>
              <a:rPr lang="en-GB" sz="2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5" name="Picture 1" descr="D:\Escritorio\thumbnail_Screenshot_20200617-212751_Drive.jpg"/>
          <p:cNvPicPr>
            <a:picLocks noChangeAspect="1" noChangeArrowheads="1"/>
          </p:cNvPicPr>
          <p:nvPr/>
        </p:nvPicPr>
        <p:blipFill>
          <a:blip r:embed="rId3"/>
          <a:srcRect b="70833"/>
          <a:stretch>
            <a:fillRect/>
          </a:stretch>
        </p:blipFill>
        <p:spPr bwMode="auto">
          <a:xfrm>
            <a:off x="1357290" y="1857364"/>
            <a:ext cx="6070216" cy="3643414"/>
          </a:xfrm>
          <a:prstGeom prst="rect">
            <a:avLst/>
          </a:prstGeom>
          <a:noFill/>
        </p:spPr>
      </p:pic>
      <p:pic>
        <p:nvPicPr>
          <p:cNvPr id="7" name="05 Pista 4to básic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214950"/>
            <a:ext cx="519114" cy="519114"/>
          </a:xfrm>
          <a:prstGeom prst="rect">
            <a:avLst/>
          </a:prstGeom>
        </p:spPr>
      </p:pic>
      <p:sp>
        <p:nvSpPr>
          <p:cNvPr id="8" name="3 Marcador de contenido"/>
          <p:cNvSpPr txBox="1">
            <a:spLocks/>
          </p:cNvSpPr>
          <p:nvPr/>
        </p:nvSpPr>
        <p:spPr>
          <a:xfrm>
            <a:off x="785786" y="5786454"/>
            <a:ext cx="7786742" cy="1071546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GB" sz="1600" dirty="0" smtClean="0"/>
              <a:t>(Para </a:t>
            </a:r>
            <a:r>
              <a:rPr lang="en-GB" sz="1600" dirty="0" err="1" smtClean="0"/>
              <a:t>realizar</a:t>
            </a:r>
            <a:r>
              <a:rPr lang="en-GB" sz="1600" dirty="0" smtClean="0"/>
              <a:t> </a:t>
            </a:r>
            <a:r>
              <a:rPr lang="en-GB" sz="1600" dirty="0" err="1" smtClean="0"/>
              <a:t>éste</a:t>
            </a:r>
            <a:r>
              <a:rPr lang="en-GB" sz="1600" dirty="0" smtClean="0"/>
              <a:t> </a:t>
            </a:r>
            <a:r>
              <a:rPr lang="en-GB" sz="1600" dirty="0" err="1" smtClean="0"/>
              <a:t>ejercicio</a:t>
            </a:r>
            <a:r>
              <a:rPr lang="en-GB" sz="1600" dirty="0" smtClean="0"/>
              <a:t> </a:t>
            </a:r>
            <a:r>
              <a:rPr lang="en-GB" sz="1600" dirty="0" err="1" smtClean="0"/>
              <a:t>descargar</a:t>
            </a:r>
            <a:r>
              <a:rPr lang="en-GB" sz="1600" dirty="0" smtClean="0"/>
              <a:t> 05 </a:t>
            </a:r>
            <a:r>
              <a:rPr lang="en-GB" sz="1600" dirty="0" err="1" smtClean="0"/>
              <a:t>Pista</a:t>
            </a:r>
            <a:r>
              <a:rPr lang="en-GB" sz="1600" dirty="0" smtClean="0"/>
              <a:t> 5.wma </a:t>
            </a:r>
            <a:r>
              <a:rPr lang="en-GB" sz="1600" dirty="0" err="1" smtClean="0"/>
              <a:t>desde</a:t>
            </a:r>
            <a:r>
              <a:rPr lang="en-GB" sz="1600" dirty="0" smtClean="0"/>
              <a:t> </a:t>
            </a:r>
            <a:r>
              <a:rPr lang="en-GB" sz="1600" dirty="0" err="1" smtClean="0"/>
              <a:t>éste</a:t>
            </a:r>
            <a:r>
              <a:rPr lang="en-GB" sz="1600" dirty="0" smtClean="0"/>
              <a:t> link: </a:t>
            </a:r>
            <a:r>
              <a:rPr lang="es-CL" sz="1600" dirty="0" smtClean="0">
                <a:hlinkClick r:id="rId5"/>
              </a:rPr>
              <a:t>https://onedrive.live.com/?authkey=%21AIzYYZf3yDv7B0I&amp;id=61670844E72E246A%21528277&amp;cid=61670844E72E246A</a:t>
            </a: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7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1357290" y="1285860"/>
            <a:ext cx="6186534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Good bye children!!!</a:t>
            </a:r>
            <a: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1000100" y="2428868"/>
            <a:ext cx="6786610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See you in a new lesson!</a:t>
            </a:r>
            <a: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Bye Goodbye GIF - Bye Goodbye SnowWhite GIF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38" y="3857628"/>
            <a:ext cx="3833833" cy="270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625" y="642938"/>
            <a:ext cx="8143875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CL" sz="2400" dirty="0" smtClean="0">
              <a:latin typeface="+mn-lt"/>
              <a:cs typeface="+mn-cs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/>
              <a:t>A continuación observan 4 personajes (pág.27 </a:t>
            </a:r>
            <a:r>
              <a:rPr lang="es-CL" sz="2400" dirty="0" err="1" smtClean="0"/>
              <a:t>Student’s</a:t>
            </a:r>
            <a:r>
              <a:rPr lang="es-CL" sz="2400" dirty="0" smtClean="0"/>
              <a:t> </a:t>
            </a:r>
            <a:r>
              <a:rPr lang="es-CL" sz="2400" dirty="0" err="1" smtClean="0"/>
              <a:t>book</a:t>
            </a:r>
            <a:r>
              <a:rPr lang="es-CL" sz="2400" dirty="0" smtClean="0"/>
              <a:t>) leen y completan las oraciones en sus cuadernos (diapositiva N° 10).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>
                <a:latin typeface="+mn-lt"/>
                <a:cs typeface="+mn-cs"/>
              </a:rPr>
              <a:t>Luego, van a la pág. 28 de su texto de estudio , leen las oraciones y las unen con la fotografía que corresponda.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/>
              <a:t>Finalmente, trabajan en el ejercicio de audio (N°5)en la pág. 17 de su libro de actividades, en donde tienen que escuchar a cada personaje y enumerarlos a medida que los van escuchando.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400" dirty="0" smtClean="0">
                <a:latin typeface="+mn-lt"/>
                <a:cs typeface="+mn-cs"/>
              </a:rPr>
              <a:t>Cualquier duda, me escriben a </a:t>
            </a:r>
            <a:r>
              <a:rPr lang="es-CL" sz="2400" dirty="0" smtClean="0">
                <a:latin typeface="Century Gothic" pitchFamily="34" charset="0"/>
                <a:hlinkClick r:id="rId2"/>
              </a:rPr>
              <a:t>mabel.delrio@colegiostmf.cl</a:t>
            </a:r>
            <a:endParaRPr lang="es-CL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CL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CL" sz="2800" dirty="0" smtClean="0"/>
              <a:t>A trabajar!!!!!</a:t>
            </a:r>
            <a:endParaRPr lang="es-CL" sz="28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C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00100" y="214290"/>
            <a:ext cx="52864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CL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Countries</a:t>
            </a:r>
            <a:r>
              <a:rPr lang="es-C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s-CL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flags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s-CL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Banderas del mundo para imprimir gratis | Banderas del mundo ..."/>
          <p:cNvPicPr>
            <a:picLocks noChangeAspect="1" noChangeArrowheads="1"/>
          </p:cNvPicPr>
          <p:nvPr/>
        </p:nvPicPr>
        <p:blipFill>
          <a:blip r:embed="rId2"/>
          <a:srcRect l="22052" t="32166" r="67720" b="60382"/>
          <a:stretch>
            <a:fillRect/>
          </a:stretch>
        </p:blipFill>
        <p:spPr bwMode="auto">
          <a:xfrm>
            <a:off x="2500298" y="1000108"/>
            <a:ext cx="1714512" cy="1071569"/>
          </a:xfrm>
          <a:prstGeom prst="rect">
            <a:avLst/>
          </a:prstGeom>
          <a:noFill/>
        </p:spPr>
      </p:pic>
      <p:pic>
        <p:nvPicPr>
          <p:cNvPr id="4" name="Picture 2" descr="Banderas del mundo para imprimir gratis | Banderas del mundo ..."/>
          <p:cNvPicPr>
            <a:picLocks noChangeAspect="1" noChangeArrowheads="1"/>
          </p:cNvPicPr>
          <p:nvPr/>
        </p:nvPicPr>
        <p:blipFill>
          <a:blip r:embed="rId2"/>
          <a:srcRect l="5859" t="32415" r="83914" b="60382"/>
          <a:stretch>
            <a:fillRect/>
          </a:stretch>
        </p:blipFill>
        <p:spPr bwMode="auto">
          <a:xfrm>
            <a:off x="500034" y="1000108"/>
            <a:ext cx="1714512" cy="1035851"/>
          </a:xfrm>
          <a:prstGeom prst="rect">
            <a:avLst/>
          </a:prstGeom>
          <a:noFill/>
        </p:spPr>
      </p:pic>
      <p:pic>
        <p:nvPicPr>
          <p:cNvPr id="5" name="Picture 2" descr="Banderas del mundo para imprimir gratis | Banderas del mundo ..."/>
          <p:cNvPicPr>
            <a:picLocks noChangeAspect="1" noChangeArrowheads="1"/>
          </p:cNvPicPr>
          <p:nvPr/>
        </p:nvPicPr>
        <p:blipFill>
          <a:blip r:embed="rId2"/>
          <a:srcRect l="37820" t="31918" r="51953" b="61127"/>
          <a:stretch>
            <a:fillRect/>
          </a:stretch>
        </p:blipFill>
        <p:spPr bwMode="auto">
          <a:xfrm>
            <a:off x="4500562" y="1000108"/>
            <a:ext cx="1714512" cy="1000132"/>
          </a:xfrm>
          <a:prstGeom prst="rect">
            <a:avLst/>
          </a:prstGeom>
          <a:noFill/>
        </p:spPr>
      </p:pic>
      <p:pic>
        <p:nvPicPr>
          <p:cNvPr id="6" name="Picture 2" descr="Banderas del mundo para imprimir gratis | Banderas del mundo ..."/>
          <p:cNvPicPr>
            <a:picLocks noChangeAspect="1" noChangeArrowheads="1"/>
          </p:cNvPicPr>
          <p:nvPr/>
        </p:nvPicPr>
        <p:blipFill>
          <a:blip r:embed="rId2"/>
          <a:srcRect l="54015" t="44586" r="35757" b="47961"/>
          <a:stretch>
            <a:fillRect/>
          </a:stretch>
        </p:blipFill>
        <p:spPr bwMode="auto">
          <a:xfrm>
            <a:off x="6429388" y="1000108"/>
            <a:ext cx="1714512" cy="1071570"/>
          </a:xfrm>
          <a:prstGeom prst="rect">
            <a:avLst/>
          </a:prstGeom>
          <a:noFill/>
        </p:spPr>
      </p:pic>
      <p:pic>
        <p:nvPicPr>
          <p:cNvPr id="7" name="Picture 2" descr="Banderas del mundo para imprimir gratis | Banderas del mundo ..."/>
          <p:cNvPicPr>
            <a:picLocks noChangeAspect="1" noChangeArrowheads="1"/>
          </p:cNvPicPr>
          <p:nvPr/>
        </p:nvPicPr>
        <p:blipFill>
          <a:blip r:embed="rId2"/>
          <a:srcRect l="68079" t="58994" r="21692" b="33554"/>
          <a:stretch>
            <a:fillRect/>
          </a:stretch>
        </p:blipFill>
        <p:spPr bwMode="auto">
          <a:xfrm>
            <a:off x="571472" y="2857496"/>
            <a:ext cx="1714512" cy="1071570"/>
          </a:xfrm>
          <a:prstGeom prst="rect">
            <a:avLst/>
          </a:prstGeom>
          <a:noFill/>
        </p:spPr>
      </p:pic>
      <p:sp>
        <p:nvSpPr>
          <p:cNvPr id="8" name="3 Marcador de contenido"/>
          <p:cNvSpPr txBox="1">
            <a:spLocks/>
          </p:cNvSpPr>
          <p:nvPr/>
        </p:nvSpPr>
        <p:spPr>
          <a:xfrm>
            <a:off x="571472" y="221455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Brazil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4792" t="14377" r="80403" b="75610"/>
          <a:stretch>
            <a:fillRect/>
          </a:stretch>
        </p:blipFill>
        <p:spPr bwMode="auto">
          <a:xfrm>
            <a:off x="2714612" y="2857496"/>
            <a:ext cx="1571636" cy="1062874"/>
          </a:xfrm>
          <a:prstGeom prst="rect">
            <a:avLst/>
          </a:prstGeom>
          <a:noFill/>
        </p:spPr>
      </p:pic>
      <p:pic>
        <p:nvPicPr>
          <p:cNvPr id="10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61787" t="14377" r="23579" b="75610"/>
          <a:stretch>
            <a:fillRect/>
          </a:stretch>
        </p:blipFill>
        <p:spPr bwMode="auto">
          <a:xfrm>
            <a:off x="4610467" y="2857496"/>
            <a:ext cx="1604607" cy="1097889"/>
          </a:xfrm>
          <a:prstGeom prst="rect">
            <a:avLst/>
          </a:prstGeom>
          <a:noFill/>
        </p:spPr>
      </p:pic>
      <p:sp>
        <p:nvSpPr>
          <p:cNvPr id="12" name="3 Marcador de contenido"/>
          <p:cNvSpPr txBox="1">
            <a:spLocks/>
          </p:cNvSpPr>
          <p:nvPr/>
        </p:nvSpPr>
        <p:spPr>
          <a:xfrm>
            <a:off x="4714876" y="400050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France</a:t>
            </a:r>
          </a:p>
        </p:txBody>
      </p:sp>
      <p:pic>
        <p:nvPicPr>
          <p:cNvPr id="13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61090" t="49918" r="23579" b="40325"/>
          <a:stretch>
            <a:fillRect/>
          </a:stretch>
        </p:blipFill>
        <p:spPr bwMode="auto">
          <a:xfrm>
            <a:off x="6643702" y="2857496"/>
            <a:ext cx="1683896" cy="1071570"/>
          </a:xfrm>
          <a:prstGeom prst="rect">
            <a:avLst/>
          </a:prstGeom>
          <a:noFill/>
        </p:spPr>
      </p:pic>
      <p:pic>
        <p:nvPicPr>
          <p:cNvPr id="14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42275" t="31799" r="42394" b="58445"/>
          <a:stretch>
            <a:fillRect/>
          </a:stretch>
        </p:blipFill>
        <p:spPr bwMode="auto">
          <a:xfrm>
            <a:off x="571472" y="4643446"/>
            <a:ext cx="1785950" cy="1136514"/>
          </a:xfrm>
          <a:prstGeom prst="rect">
            <a:avLst/>
          </a:prstGeom>
          <a:noFill/>
        </p:spPr>
      </p:pic>
      <p:sp>
        <p:nvSpPr>
          <p:cNvPr id="15" name="3 Marcador de contenido"/>
          <p:cNvSpPr txBox="1">
            <a:spLocks/>
          </p:cNvSpPr>
          <p:nvPr/>
        </p:nvSpPr>
        <p:spPr>
          <a:xfrm>
            <a:off x="6786578" y="3929066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Spain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3 Marcador de contenido"/>
          <p:cNvSpPr txBox="1">
            <a:spLocks/>
          </p:cNvSpPr>
          <p:nvPr/>
        </p:nvSpPr>
        <p:spPr>
          <a:xfrm>
            <a:off x="785786" y="5857892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Italy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42275" t="50196" r="42394" b="40605"/>
          <a:stretch>
            <a:fillRect/>
          </a:stretch>
        </p:blipFill>
        <p:spPr bwMode="auto">
          <a:xfrm>
            <a:off x="2786050" y="4643446"/>
            <a:ext cx="1643073" cy="1143008"/>
          </a:xfrm>
          <a:prstGeom prst="rect">
            <a:avLst/>
          </a:prstGeom>
          <a:noFill/>
        </p:spPr>
      </p:pic>
      <p:pic>
        <p:nvPicPr>
          <p:cNvPr id="18" name="Picture 4" descr="Diseño de banderas del mundo | Vector Premium"/>
          <p:cNvPicPr>
            <a:picLocks noChangeAspect="1" noChangeArrowheads="1"/>
          </p:cNvPicPr>
          <p:nvPr/>
        </p:nvPicPr>
        <p:blipFill>
          <a:blip r:embed="rId3"/>
          <a:srcRect l="4868" t="49583" r="79801" b="40605"/>
          <a:stretch>
            <a:fillRect/>
          </a:stretch>
        </p:blipFill>
        <p:spPr bwMode="auto">
          <a:xfrm>
            <a:off x="4786314" y="4643446"/>
            <a:ext cx="1785950" cy="1143008"/>
          </a:xfrm>
          <a:prstGeom prst="rect">
            <a:avLst/>
          </a:prstGeom>
          <a:noFill/>
        </p:spPr>
      </p:pic>
      <p:pic>
        <p:nvPicPr>
          <p:cNvPr id="8198" name="Picture 6" descr="Bandera de Irlan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643446"/>
            <a:ext cx="1717183" cy="1166804"/>
          </a:xfrm>
          <a:prstGeom prst="rect">
            <a:avLst/>
          </a:prstGeom>
          <a:noFill/>
        </p:spPr>
      </p:pic>
      <p:sp>
        <p:nvSpPr>
          <p:cNvPr id="20" name="3 Marcador de contenido"/>
          <p:cNvSpPr txBox="1">
            <a:spLocks/>
          </p:cNvSpPr>
          <p:nvPr/>
        </p:nvSpPr>
        <p:spPr>
          <a:xfrm>
            <a:off x="2500298" y="221455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Canada</a:t>
            </a:r>
          </a:p>
        </p:txBody>
      </p:sp>
      <p:sp>
        <p:nvSpPr>
          <p:cNvPr id="21" name="3 Marcador de contenido"/>
          <p:cNvSpPr txBox="1">
            <a:spLocks/>
          </p:cNvSpPr>
          <p:nvPr/>
        </p:nvSpPr>
        <p:spPr>
          <a:xfrm>
            <a:off x="4643438" y="221455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Chile</a:t>
            </a:r>
          </a:p>
        </p:txBody>
      </p:sp>
      <p:sp>
        <p:nvSpPr>
          <p:cNvPr id="22" name="3 Marcador de contenido"/>
          <p:cNvSpPr txBox="1">
            <a:spLocks/>
          </p:cNvSpPr>
          <p:nvPr/>
        </p:nvSpPr>
        <p:spPr>
          <a:xfrm>
            <a:off x="6643702" y="221455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U.S.A.</a:t>
            </a:r>
          </a:p>
        </p:txBody>
      </p:sp>
      <p:sp>
        <p:nvSpPr>
          <p:cNvPr id="23" name="3 Marcador de contenido"/>
          <p:cNvSpPr txBox="1">
            <a:spLocks/>
          </p:cNvSpPr>
          <p:nvPr/>
        </p:nvSpPr>
        <p:spPr>
          <a:xfrm>
            <a:off x="642910" y="3929066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Mexico</a:t>
            </a:r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2714612" y="4000504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U.K.</a:t>
            </a:r>
          </a:p>
        </p:txBody>
      </p:sp>
      <p:sp>
        <p:nvSpPr>
          <p:cNvPr id="25" name="3 Marcador de contenido"/>
          <p:cNvSpPr txBox="1">
            <a:spLocks/>
          </p:cNvSpPr>
          <p:nvPr/>
        </p:nvSpPr>
        <p:spPr>
          <a:xfrm>
            <a:off x="2643174" y="5929330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China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3 Marcador de contenido"/>
          <p:cNvSpPr txBox="1">
            <a:spLocks/>
          </p:cNvSpPr>
          <p:nvPr/>
        </p:nvSpPr>
        <p:spPr>
          <a:xfrm>
            <a:off x="4857752" y="5929330"/>
            <a:ext cx="164307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dirty="0" smtClean="0"/>
              <a:t>Japan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3 Marcador de contenido"/>
          <p:cNvSpPr txBox="1">
            <a:spLocks/>
          </p:cNvSpPr>
          <p:nvPr/>
        </p:nvSpPr>
        <p:spPr>
          <a:xfrm>
            <a:off x="6715140" y="5929330"/>
            <a:ext cx="1785950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dirty="0" smtClean="0"/>
              <a:t>Ireland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596" y="285728"/>
            <a:ext cx="782957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CL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Countries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s-CL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Nationalities</a:t>
            </a:r>
            <a:endParaRPr lang="es-CL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Chile</a:t>
            </a:r>
          </a:p>
          <a:p>
            <a:r>
              <a:rPr lang="en-GB" dirty="0" smtClean="0"/>
              <a:t>Spain</a:t>
            </a:r>
          </a:p>
          <a:p>
            <a:r>
              <a:rPr lang="en-GB" dirty="0" smtClean="0"/>
              <a:t>France</a:t>
            </a:r>
          </a:p>
          <a:p>
            <a:r>
              <a:rPr lang="en-GB" dirty="0" smtClean="0"/>
              <a:t>U.S.A.</a:t>
            </a:r>
          </a:p>
          <a:p>
            <a:r>
              <a:rPr lang="en-GB" dirty="0" smtClean="0"/>
              <a:t>China</a:t>
            </a:r>
          </a:p>
          <a:p>
            <a:r>
              <a:rPr lang="en-GB" dirty="0" smtClean="0"/>
              <a:t>Ireland</a:t>
            </a:r>
          </a:p>
          <a:p>
            <a:r>
              <a:rPr lang="en-GB" dirty="0" smtClean="0"/>
              <a:t>U.K.</a:t>
            </a:r>
          </a:p>
          <a:p>
            <a:r>
              <a:rPr lang="en-GB" dirty="0" smtClean="0"/>
              <a:t>Italy</a:t>
            </a:r>
          </a:p>
          <a:p>
            <a:r>
              <a:rPr lang="en-GB" dirty="0" smtClean="0"/>
              <a:t>Mexico</a:t>
            </a:r>
          </a:p>
          <a:p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Chilean</a:t>
            </a:r>
          </a:p>
          <a:p>
            <a:r>
              <a:rPr lang="en-GB" dirty="0" smtClean="0"/>
              <a:t>Spanish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American</a:t>
            </a:r>
          </a:p>
          <a:p>
            <a:r>
              <a:rPr lang="en-GB" dirty="0" smtClean="0"/>
              <a:t>Chinese</a:t>
            </a:r>
          </a:p>
          <a:p>
            <a:r>
              <a:rPr lang="en-GB" dirty="0" smtClean="0"/>
              <a:t>Irish</a:t>
            </a:r>
          </a:p>
          <a:p>
            <a:r>
              <a:rPr lang="en-GB" dirty="0" smtClean="0"/>
              <a:t>British</a:t>
            </a:r>
          </a:p>
          <a:p>
            <a:r>
              <a:rPr lang="en-GB" dirty="0" smtClean="0"/>
              <a:t>Italian</a:t>
            </a:r>
          </a:p>
          <a:p>
            <a:r>
              <a:rPr lang="en-GB" dirty="0" smtClean="0"/>
              <a:t>Mexican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714348" y="928670"/>
            <a:ext cx="1928826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Country:</a:t>
            </a: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357686" y="1000108"/>
            <a:ext cx="307183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u="sng" dirty="0" smtClean="0"/>
              <a:t>Nationality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782957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CL" sz="4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CL" sz="4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book</a:t>
            </a:r>
            <a:r>
              <a:rPr lang="es-C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page 14</a:t>
            </a:r>
            <a:endParaRPr lang="es-CL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 descr="D:\Escritorio\thumbnail_Screenshot_20200617-212742_Drive.jpg"/>
          <p:cNvPicPr>
            <a:picLocks noChangeAspect="1" noChangeArrowheads="1"/>
          </p:cNvPicPr>
          <p:nvPr/>
        </p:nvPicPr>
        <p:blipFill>
          <a:blip r:embed="rId2"/>
          <a:srcRect b="39583"/>
          <a:stretch>
            <a:fillRect/>
          </a:stretch>
        </p:blipFill>
        <p:spPr bwMode="auto">
          <a:xfrm>
            <a:off x="1857356" y="1357297"/>
            <a:ext cx="4071966" cy="506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0"/>
            <a:ext cx="4643470" cy="87549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solidFill>
                  <a:schemeClr val="tx1"/>
                </a:solidFill>
              </a:rPr>
              <a:t>Where are you from?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857224" y="1643050"/>
            <a:ext cx="3286148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I am </a:t>
            </a:r>
            <a:r>
              <a:rPr lang="en-GB" sz="3200" u="sng" dirty="0" smtClean="0"/>
              <a:t>from</a:t>
            </a:r>
            <a:r>
              <a:rPr lang="en-GB" sz="3200" dirty="0" smtClean="0"/>
              <a:t> Chile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857224" y="3929066"/>
            <a:ext cx="3286148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I speak Spanish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5918557" y="1296626"/>
            <a:ext cx="493809" cy="2615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Cerrar llave"/>
          <p:cNvSpPr/>
          <p:nvPr/>
        </p:nvSpPr>
        <p:spPr>
          <a:xfrm rot="5400000">
            <a:off x="2110518" y="3390154"/>
            <a:ext cx="493808" cy="30003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857224" y="3000372"/>
            <a:ext cx="3286148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err="1" smtClean="0">
                <a:solidFill>
                  <a:srgbClr val="FF0000"/>
                </a:solidFill>
              </a:rPr>
              <a:t>Yo</a:t>
            </a:r>
            <a:r>
              <a:rPr lang="en-GB" sz="3200" dirty="0" smtClean="0">
                <a:solidFill>
                  <a:srgbClr val="FF0000"/>
                </a:solidFill>
              </a:rPr>
              <a:t> soy </a:t>
            </a:r>
            <a:r>
              <a:rPr lang="en-GB" sz="3200" u="sng" dirty="0" smtClean="0">
                <a:solidFill>
                  <a:srgbClr val="FF0000"/>
                </a:solidFill>
              </a:rPr>
              <a:t>de</a:t>
            </a:r>
            <a:r>
              <a:rPr lang="en-GB" sz="3200" dirty="0" smtClean="0">
                <a:solidFill>
                  <a:srgbClr val="FF0000"/>
                </a:solidFill>
              </a:rPr>
              <a:t>  Chile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714348" y="5214950"/>
            <a:ext cx="3571900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err="1" smtClean="0">
                <a:solidFill>
                  <a:srgbClr val="FF0000"/>
                </a:solidFill>
              </a:rPr>
              <a:t>Yo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hablo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español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4429124" y="1643050"/>
            <a:ext cx="3857652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She is </a:t>
            </a:r>
            <a:r>
              <a:rPr lang="en-GB" sz="3200" u="sng" dirty="0" smtClean="0"/>
              <a:t>from</a:t>
            </a:r>
            <a:r>
              <a:rPr lang="en-GB" sz="3200" dirty="0" smtClean="0"/>
              <a:t> France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Cerrar llave"/>
          <p:cNvSpPr/>
          <p:nvPr/>
        </p:nvSpPr>
        <p:spPr>
          <a:xfrm rot="5400000">
            <a:off x="2213304" y="1449025"/>
            <a:ext cx="493809" cy="2615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4714876" y="3000372"/>
            <a:ext cx="3857652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Ella </a:t>
            </a:r>
            <a:r>
              <a:rPr lang="en-GB" sz="3200" dirty="0" err="1" smtClean="0">
                <a:solidFill>
                  <a:srgbClr val="FF0000"/>
                </a:solidFill>
              </a:rPr>
              <a:t>es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u="sng" dirty="0" smtClean="0">
                <a:solidFill>
                  <a:srgbClr val="FF0000"/>
                </a:solidFill>
              </a:rPr>
              <a:t>de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Francia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3 Marcador de contenido"/>
          <p:cNvSpPr txBox="1">
            <a:spLocks/>
          </p:cNvSpPr>
          <p:nvPr/>
        </p:nvSpPr>
        <p:spPr>
          <a:xfrm>
            <a:off x="4786314" y="4000504"/>
            <a:ext cx="3286148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smtClean="0"/>
              <a:t>I speak French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Cerrar llave"/>
          <p:cNvSpPr/>
          <p:nvPr/>
        </p:nvSpPr>
        <p:spPr>
          <a:xfrm rot="5400000">
            <a:off x="5989995" y="3654080"/>
            <a:ext cx="493809" cy="2615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3 Marcador de contenido"/>
          <p:cNvSpPr txBox="1">
            <a:spLocks/>
          </p:cNvSpPr>
          <p:nvPr/>
        </p:nvSpPr>
        <p:spPr>
          <a:xfrm>
            <a:off x="4429124" y="5214950"/>
            <a:ext cx="3571900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GB" sz="3200" dirty="0" err="1" smtClean="0">
                <a:solidFill>
                  <a:srgbClr val="FF0000"/>
                </a:solidFill>
              </a:rPr>
              <a:t>Yo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hablo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</a:rPr>
              <a:t>francés</a:t>
            </a:r>
            <a:endParaRPr kumimoji="0" lang="en-GB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3 Marcador de contenido"/>
          <p:cNvSpPr txBox="1">
            <a:spLocks/>
          </p:cNvSpPr>
          <p:nvPr/>
        </p:nvSpPr>
        <p:spPr>
          <a:xfrm>
            <a:off x="714348" y="857232"/>
            <a:ext cx="3571900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782957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CL" sz="4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Student’s</a:t>
            </a:r>
            <a:r>
              <a:rPr lang="es-C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CL" sz="4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book</a:t>
            </a:r>
            <a:r>
              <a:rPr lang="es-C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s-CL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page 27</a:t>
            </a:r>
            <a:endParaRPr lang="es-CL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https://scontent.fscl21-1.fna.fbcdn.net/v/t1.15752-9/104496944_649867495568171_3075133243870137655_n.jpg?_nc_cat=105&amp;_nc_sid=b96e70&amp;_nc_oc=AQmiIfu2JxOlnXqFi4O-aojz3iTBj5S9TaPJpuoJBc3rUGRZJx_1mNJ7zyBlacHgaO8&amp;_nc_ht=scontent.fscl21-1.fna&amp;oh=74bebd84aaead144c3eaaac5f733d7ec&amp;oe=5F106447"/>
          <p:cNvPicPr>
            <a:picLocks noChangeAspect="1" noChangeArrowheads="1"/>
          </p:cNvPicPr>
          <p:nvPr/>
        </p:nvPicPr>
        <p:blipFill>
          <a:blip r:embed="rId2"/>
          <a:srcRect t="12941" r="3223" b="11765"/>
          <a:stretch>
            <a:fillRect/>
          </a:stretch>
        </p:blipFill>
        <p:spPr bwMode="auto">
          <a:xfrm rot="16200000">
            <a:off x="1926561" y="1359531"/>
            <a:ext cx="429074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Complete the sentences:</a:t>
            </a:r>
            <a:br>
              <a:rPr lang="en-GB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72452" cy="4714891"/>
          </a:xfrm>
        </p:spPr>
        <p:txBody>
          <a:bodyPr/>
          <a:lstStyle/>
          <a:p>
            <a:pPr eaLnBrk="1" hangingPunct="1">
              <a:buNone/>
            </a:pPr>
            <a:r>
              <a:rPr lang="en-GB" sz="3200" dirty="0" smtClean="0"/>
              <a:t>1.- </a:t>
            </a:r>
            <a:r>
              <a:rPr lang="en-GB" sz="3200" dirty="0" err="1" smtClean="0"/>
              <a:t>Nico</a:t>
            </a:r>
            <a:r>
              <a:rPr lang="en-GB" sz="3200" dirty="0" smtClean="0"/>
              <a:t> is from ...................</a:t>
            </a:r>
          </a:p>
          <a:p>
            <a:pPr eaLnBrk="1" hangingPunct="1">
              <a:buNone/>
            </a:pPr>
            <a:endParaRPr lang="en-GB" sz="3200" dirty="0" smtClean="0"/>
          </a:p>
          <a:p>
            <a:pPr eaLnBrk="1" hangingPunct="1">
              <a:buNone/>
            </a:pPr>
            <a:r>
              <a:rPr lang="en-GB" sz="3200" dirty="0" smtClean="0"/>
              <a:t>2.-Marta speaks...............and English.</a:t>
            </a:r>
          </a:p>
          <a:p>
            <a:pPr eaLnBrk="1" hangingPunct="1">
              <a:buNone/>
            </a:pPr>
            <a:endParaRPr lang="en-GB" sz="3200" dirty="0" smtClean="0"/>
          </a:p>
          <a:p>
            <a:pPr eaLnBrk="1" hangingPunct="1">
              <a:buNone/>
            </a:pPr>
            <a:r>
              <a:rPr lang="en-GB" sz="3200" dirty="0" smtClean="0"/>
              <a:t>3.-Jia </a:t>
            </a:r>
            <a:r>
              <a:rPr lang="en-GB" sz="3200" smtClean="0"/>
              <a:t>is from  ..................</a:t>
            </a:r>
            <a:endParaRPr lang="en-GB" sz="3200" dirty="0" smtClean="0"/>
          </a:p>
          <a:p>
            <a:pPr eaLnBrk="1" hangingPunct="1">
              <a:buNone/>
            </a:pPr>
            <a:endParaRPr lang="en-GB" sz="3200" dirty="0" smtClean="0"/>
          </a:p>
          <a:p>
            <a:pPr eaLnBrk="1" hangingPunct="1">
              <a:buNone/>
            </a:pPr>
            <a:r>
              <a:rPr lang="en-GB" sz="3200" dirty="0" smtClean="0"/>
              <a:t>4.-Ahmed speaks ......................, English and Arabic.</a:t>
            </a:r>
          </a:p>
          <a:p>
            <a:pPr eaLnBrk="1" hangingPunct="1">
              <a:buNone/>
            </a:pPr>
            <a:endParaRPr lang="en-GB" sz="3600" dirty="0" smtClean="0"/>
          </a:p>
          <a:p>
            <a:pPr eaLnBrk="1" hangingPunct="1">
              <a:buNone/>
            </a:pPr>
            <a:endParaRPr lang="en-GB" sz="3600" dirty="0" smtClean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1285852" y="5643578"/>
            <a:ext cx="628654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Revisaremos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éste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ejercicio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próxima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lección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457200" y="267494"/>
            <a:ext cx="8258204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Student’s book, page 28.-</a:t>
            </a:r>
            <a: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214282" y="1428736"/>
            <a:ext cx="8258204" cy="946928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Read and match:</a:t>
            </a:r>
            <a:r>
              <a:rPr lang="en-GB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 descr="D:\Escritorio\thumbnail_Screenshot_20200617-212214_Drive.jpg"/>
          <p:cNvPicPr>
            <a:picLocks noChangeAspect="1" noChangeArrowheads="1"/>
          </p:cNvPicPr>
          <p:nvPr/>
        </p:nvPicPr>
        <p:blipFill>
          <a:blip r:embed="rId2"/>
          <a:srcRect t="75000"/>
          <a:stretch>
            <a:fillRect/>
          </a:stretch>
        </p:blipFill>
        <p:spPr bwMode="auto">
          <a:xfrm>
            <a:off x="1381394" y="2000240"/>
            <a:ext cx="5970919" cy="3071834"/>
          </a:xfrm>
          <a:prstGeom prst="rect">
            <a:avLst/>
          </a:prstGeom>
          <a:noFill/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1071538" y="5429264"/>
            <a:ext cx="6286544" cy="5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Revisaremos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éste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ejercicio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próxima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lección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</TotalTime>
  <Words>391</Words>
  <Application>Microsoft Office PowerPoint</Application>
  <PresentationFormat>Presentación en pantalla (4:3)</PresentationFormat>
  <Paragraphs>78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Diapositiva 1</vt:lpstr>
      <vt:lpstr>Diapositiva 2</vt:lpstr>
      <vt:lpstr>Diapositiva 3</vt:lpstr>
      <vt:lpstr>Diapositiva 4</vt:lpstr>
      <vt:lpstr>Diapositiva 5</vt:lpstr>
      <vt:lpstr>Where are you from?</vt:lpstr>
      <vt:lpstr>Diapositiva 7</vt:lpstr>
      <vt:lpstr>Complete the sentences: 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Rodrigo Del Rio Vera</dc:creator>
  <cp:lastModifiedBy>Rodrigo Del Rio Vera</cp:lastModifiedBy>
  <cp:revision>60</cp:revision>
  <dcterms:created xsi:type="dcterms:W3CDTF">2020-06-17T23:08:16Z</dcterms:created>
  <dcterms:modified xsi:type="dcterms:W3CDTF">2020-06-21T22:20:27Z</dcterms:modified>
</cp:coreProperties>
</file>