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76" r:id="rId4"/>
    <p:sldId id="278" r:id="rId5"/>
    <p:sldId id="271" r:id="rId6"/>
    <p:sldId id="285" r:id="rId7"/>
    <p:sldId id="289" r:id="rId8"/>
    <p:sldId id="286" r:id="rId9"/>
    <p:sldId id="290" r:id="rId10"/>
    <p:sldId id="281" r:id="rId11"/>
    <p:sldId id="292" r:id="rId12"/>
    <p:sldId id="288" r:id="rId13"/>
    <p:sldId id="282" r:id="rId14"/>
    <p:sldId id="293" r:id="rId15"/>
    <p:sldId id="294" r:id="rId16"/>
    <p:sldId id="291" r:id="rId17"/>
    <p:sldId id="295" r:id="rId18"/>
    <p:sldId id="296" r:id="rId19"/>
    <p:sldId id="298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93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39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560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448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9688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1758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63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804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932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70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442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39800C-3F36-44AA-BA85-AFEAAE81180F}" type="datetimeFigureOut">
              <a:rPr lang="es-CL" smtClean="0"/>
              <a:t>30-04-2020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0CEFEB-BB29-4C88-AB8B-4A42A13A83C2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92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D88dCaIFDI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A0A13-00F2-40CE-960C-81D6E11E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Unidad 1, segunda parte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34B54-B371-4D59-A272-57F8F018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4800" dirty="0">
                <a:latin typeface="Algerian" panose="04020705040A02060702" pitchFamily="82" charset="0"/>
              </a:rPr>
              <a:t>¿Cómo nos ubicamos en el planeta?</a:t>
            </a:r>
            <a:br>
              <a:rPr lang="es-CL" sz="4800" dirty="0">
                <a:latin typeface="Algerian" panose="04020705040A02060702" pitchFamily="82" charset="0"/>
              </a:rPr>
            </a:br>
            <a:br>
              <a:rPr lang="es-CL" sz="6600" dirty="0">
                <a:latin typeface="Algerian" panose="04020705040A02060702" pitchFamily="82" charset="0"/>
              </a:rPr>
            </a:br>
            <a:r>
              <a:rPr lang="es-CL" dirty="0">
                <a:latin typeface="Algerian" panose="04020705040A02060702" pitchFamily="82" charset="0"/>
              </a:rPr>
              <a:t>asignatura: historia, geografía y ciencias sociales.</a:t>
            </a:r>
            <a:br>
              <a:rPr lang="es-CL" dirty="0">
                <a:latin typeface="Algerian" panose="04020705040A02060702" pitchFamily="82" charset="0"/>
              </a:rPr>
            </a:br>
            <a:r>
              <a:rPr lang="es-CL" dirty="0">
                <a:latin typeface="Algerian" panose="04020705040A02060702" pitchFamily="82" charset="0"/>
              </a:rPr>
              <a:t>terceros básicos</a:t>
            </a:r>
            <a:br>
              <a:rPr lang="es-CL" dirty="0">
                <a:latin typeface="Algerian" panose="04020705040A02060702" pitchFamily="82" charset="0"/>
              </a:rPr>
            </a:br>
            <a:r>
              <a:rPr lang="es-CL" dirty="0">
                <a:latin typeface="Algerian" panose="04020705040A02060702" pitchFamily="82" charset="0"/>
              </a:rPr>
              <a:t>profesora: claudia Lillo Alaniz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203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04D1F-9F9B-46C0-917E-78B28BAF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PAISAJES SECOS</a:t>
            </a:r>
            <a:br>
              <a:rPr lang="es-CL" dirty="0"/>
            </a:br>
            <a:r>
              <a:rPr lang="es-CL" sz="3200" dirty="0">
                <a:latin typeface="+mn-lt"/>
              </a:rPr>
              <a:t>ESTEPA CÁLIDA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97EF4-CE35-440C-88C2-6A7D06EB9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/>
              <a:t>Clima: </a:t>
            </a:r>
            <a:r>
              <a:rPr lang="es-MX" dirty="0"/>
              <a:t>es semiárido, se encuentra a continuación de los desiertos. Tiene altas temperaturas en verano y moderadas en invierno. Sus lluvias son escasas y se concentran en invierno.</a:t>
            </a:r>
          </a:p>
          <a:p>
            <a:r>
              <a:rPr lang="es-MX" b="1" dirty="0"/>
              <a:t> Flora</a:t>
            </a:r>
            <a:r>
              <a:rPr lang="es-MX" dirty="0"/>
              <a:t>: escasa vegetación de tipo arbustiva.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b="1" dirty="0"/>
              <a:t>Algunos lugares</a:t>
            </a:r>
            <a:r>
              <a:rPr lang="es-MX" dirty="0"/>
              <a:t>: América del Sur (parte del norte de Chile), Asia Central, centro de América del Norte, sur de África, Oceanía (parte </a:t>
            </a:r>
          </a:p>
          <a:p>
            <a:pPr marL="0" indent="0">
              <a:buNone/>
            </a:pPr>
            <a:r>
              <a:rPr lang="es-MX" dirty="0"/>
              <a:t>de Australia). </a:t>
            </a:r>
            <a:endParaRPr lang="es-CL" dirty="0"/>
          </a:p>
        </p:txBody>
      </p:sp>
      <p:pic>
        <p:nvPicPr>
          <p:cNvPr id="4098" name="Picture 2" descr="G176: 4.5 Las estepas, praderas y pampas de las latitudes medias">
            <a:extLst>
              <a:ext uri="{FF2B5EF4-FFF2-40B4-BE49-F238E27FC236}">
                <a16:creationId xmlns:a16="http://schemas.microsoft.com/office/drawing/2014/main" id="{6F5D1856-FBB5-457C-AEF9-327BF8BC2B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157288"/>
            <a:ext cx="5391150" cy="47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A5899-EE64-4A87-99B8-05936659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Paisajes de las zonas templadas y frías 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703470-135C-4451-B31E-8FE0EBE81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9702248" cy="2996398"/>
          </a:xfrm>
        </p:spPr>
        <p:txBody>
          <a:bodyPr/>
          <a:lstStyle/>
          <a:p>
            <a:r>
              <a:rPr lang="es-MX" dirty="0"/>
              <a:t>La mayor parte del territorio habitado de Chile se ubica en la zona templada. En las zonas templadas, ubicadas entre los trópicos y los círculos </a:t>
            </a:r>
            <a:r>
              <a:rPr lang="es-MX" sz="2400" dirty="0"/>
              <a:t>polares</a:t>
            </a:r>
            <a:r>
              <a:rPr lang="es-MX" dirty="0"/>
              <a:t> habita la mayor parte de los seres humanos y, al igual que en la zona cálida, existen distintos paisajes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930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AF0C8-2CA3-4074-90AE-C63C8AF6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 MEDITERRÁNEO                  </a:t>
            </a:r>
            <a:r>
              <a:rPr lang="es-CL" sz="4000" dirty="0"/>
              <a:t>clima templado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CC35C0-C3AA-4363-A13E-64EBBABDB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b="1" dirty="0"/>
              <a:t>Clima: </a:t>
            </a:r>
            <a:r>
              <a:rPr lang="es-MX" sz="2400" dirty="0"/>
              <a:t>tiene veranos cálidos y secos, e inviernos fríos y lluviosos.</a:t>
            </a:r>
          </a:p>
          <a:p>
            <a:r>
              <a:rPr lang="es-MX" sz="2400" dirty="0"/>
              <a:t> </a:t>
            </a:r>
            <a:r>
              <a:rPr lang="es-MX" sz="2400" b="1" dirty="0"/>
              <a:t>Flora: </a:t>
            </a:r>
            <a:r>
              <a:rPr lang="es-MX" sz="2400" dirty="0"/>
              <a:t>su vegetación es de arbustos y árboles bajos como el espino, el quillay y el boldo, entre otros. </a:t>
            </a:r>
          </a:p>
          <a:p>
            <a:r>
              <a:rPr lang="es-MX" sz="2400" b="1" dirty="0"/>
              <a:t>Algunos lugares</a:t>
            </a:r>
            <a:r>
              <a:rPr lang="es-MX" sz="2400" dirty="0"/>
              <a:t>: Europa alrededor del mar Mediterráneo, Zona Central de Chile. </a:t>
            </a:r>
            <a:endParaRPr lang="es-CL" sz="2400" dirty="0"/>
          </a:p>
        </p:txBody>
      </p:sp>
      <p:pic>
        <p:nvPicPr>
          <p:cNvPr id="6146" name="Picture 2" descr="El paisaje mediterráneo de los cuadros renacentistas | Sentidos ...">
            <a:extLst>
              <a:ext uri="{FF2B5EF4-FFF2-40B4-BE49-F238E27FC236}">
                <a16:creationId xmlns:a16="http://schemas.microsoft.com/office/drawing/2014/main" id="{E539B9A3-31F8-4F6A-8201-1667FD8B74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4517"/>
            <a:ext cx="5076825" cy="43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2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FF90E-F430-4E91-906B-53A212D2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 MARÍTIMO LLUVIOSO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89E14-1C13-43EB-A4F2-C3722189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630017"/>
            <a:ext cx="4800600" cy="4500770"/>
          </a:xfrm>
        </p:spPr>
        <p:txBody>
          <a:bodyPr>
            <a:normAutofit/>
          </a:bodyPr>
          <a:lstStyle/>
          <a:p>
            <a:r>
              <a:rPr lang="es-MX" b="1" dirty="0"/>
              <a:t>Clima:</a:t>
            </a:r>
            <a:r>
              <a:rPr lang="es-MX" dirty="0"/>
              <a:t> muy influenciado por su cercanía al océano. Tiene temperaturas moderadas en verano y frías en invierno. Llueve todo el año, aunque con más intensidad en invierno</a:t>
            </a:r>
            <a:r>
              <a:rPr lang="es-MX" b="1" dirty="0"/>
              <a:t>.</a:t>
            </a:r>
          </a:p>
          <a:p>
            <a:r>
              <a:rPr lang="es-MX" b="1" dirty="0"/>
              <a:t> Flora: </a:t>
            </a:r>
            <a:r>
              <a:rPr lang="es-MX" dirty="0"/>
              <a:t>vegetación siempre verde. Hay especies como el canelo, alerce y luma, helechos y musgos.</a:t>
            </a:r>
            <a:r>
              <a:rPr lang="es-MX" b="1" dirty="0"/>
              <a:t> </a:t>
            </a:r>
          </a:p>
          <a:p>
            <a:r>
              <a:rPr lang="es-MX" b="1" dirty="0"/>
              <a:t>Algunos lugares</a:t>
            </a:r>
            <a:r>
              <a:rPr lang="es-MX" dirty="0"/>
              <a:t> : América del Sur (sur de Chile y Argentina), América del Norte (parte de Alaska), Europa (costas de los países de la zona norte).</a:t>
            </a:r>
          </a:p>
          <a:p>
            <a:endParaRPr lang="es-CL" dirty="0"/>
          </a:p>
        </p:txBody>
      </p:sp>
      <p:pic>
        <p:nvPicPr>
          <p:cNvPr id="8194" name="Picture 2" descr="Clima Maritimo lluvioso by Pablo Contreras on Prezi">
            <a:extLst>
              <a:ext uri="{FF2B5EF4-FFF2-40B4-BE49-F238E27FC236}">
                <a16:creationId xmlns:a16="http://schemas.microsoft.com/office/drawing/2014/main" id="{1495CB6E-D6AC-4CD4-B895-21BA4C6A00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2" y="1400175"/>
            <a:ext cx="5667373" cy="50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8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C9E37-BB6D-46E7-B932-0A2CB384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 DE ALTA MONTAÑA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FAD839-979C-4D54-A39C-8EC4689CA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749287"/>
            <a:ext cx="4643438" cy="4322901"/>
          </a:xfrm>
        </p:spPr>
        <p:txBody>
          <a:bodyPr>
            <a:noAutofit/>
          </a:bodyPr>
          <a:lstStyle/>
          <a:p>
            <a:r>
              <a:rPr lang="es-MX" b="1" dirty="0"/>
              <a:t>Clima</a:t>
            </a:r>
            <a:r>
              <a:rPr lang="es-MX" dirty="0"/>
              <a:t>: posee bajas temperaturas y abundantes precipitaciones que suelen ser en forma de nieve.</a:t>
            </a:r>
          </a:p>
          <a:p>
            <a:r>
              <a:rPr lang="es-MX" b="1" dirty="0"/>
              <a:t> Vegetación</a:t>
            </a:r>
            <a:r>
              <a:rPr lang="es-MX" dirty="0"/>
              <a:t>: su vegetación es escasa, pues predomina la presencia de nieve, además varía de una montaña a otra, pues depende de la altitud y el lado de la montaña en la que se encuentre.</a:t>
            </a:r>
          </a:p>
          <a:p>
            <a:r>
              <a:rPr lang="es-MX" b="1" dirty="0"/>
              <a:t> Algunos lugares</a:t>
            </a:r>
            <a:r>
              <a:rPr lang="es-MX" dirty="0"/>
              <a:t>: América (cordillera de los Andes), Asia (cordillera del Himalaya), Europa (los Alpes). </a:t>
            </a:r>
            <a:endParaRPr lang="es-CL" dirty="0"/>
          </a:p>
        </p:txBody>
      </p:sp>
      <p:pic>
        <p:nvPicPr>
          <p:cNvPr id="1026" name="Picture 2" descr="Paisaje de alta montaña en los Alpes (5304)">
            <a:extLst>
              <a:ext uri="{FF2B5EF4-FFF2-40B4-BE49-F238E27FC236}">
                <a16:creationId xmlns:a16="http://schemas.microsoft.com/office/drawing/2014/main" id="{503CFAFD-E23F-495A-BE6F-568C096E5F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628775"/>
            <a:ext cx="520065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0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6A12E-CD9D-4ECC-8418-E191062D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 POLAR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DD1CDD-6D12-4F15-BD03-4E5281FEE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354005"/>
          </a:xfrm>
        </p:spPr>
        <p:txBody>
          <a:bodyPr/>
          <a:lstStyle/>
          <a:p>
            <a:r>
              <a:rPr lang="es-MX" b="1" dirty="0"/>
              <a:t>Clima: </a:t>
            </a:r>
            <a:r>
              <a:rPr lang="es-MX" dirty="0"/>
              <a:t>tiene bajas temperaturas y escasas precipitaciones que suelen ser en forma de nieve</a:t>
            </a:r>
            <a:r>
              <a:rPr lang="es-MX" b="1" dirty="0"/>
              <a:t>. </a:t>
            </a:r>
          </a:p>
          <a:p>
            <a:r>
              <a:rPr lang="es-MX" b="1" dirty="0"/>
              <a:t>Vegetación</a:t>
            </a:r>
            <a:r>
              <a:rPr lang="es-MX" dirty="0"/>
              <a:t>: su vegetación es escasa, en meses de verano, crecen musgos, líquenes y matorrales. </a:t>
            </a:r>
          </a:p>
          <a:p>
            <a:r>
              <a:rPr lang="es-MX" b="1" dirty="0"/>
              <a:t>Algunos lugares: </a:t>
            </a:r>
            <a:r>
              <a:rPr lang="es-MX" dirty="0"/>
              <a:t>América del Norte (Alaska, Groenlandia), Antártica.</a:t>
            </a:r>
          </a:p>
          <a:p>
            <a:endParaRPr lang="es-CL" dirty="0"/>
          </a:p>
        </p:txBody>
      </p:sp>
      <p:pic>
        <p:nvPicPr>
          <p:cNvPr id="2050" name="Picture 2" descr="Clima polar, ¿cómo es? ¿cuál es el paisaje polar? Descúbrelo aquí!">
            <a:extLst>
              <a:ext uri="{FF2B5EF4-FFF2-40B4-BE49-F238E27FC236}">
                <a16:creationId xmlns:a16="http://schemas.microsoft.com/office/drawing/2014/main" id="{41220B8D-E037-4D24-9570-A328EF93EF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443037"/>
            <a:ext cx="5391150" cy="50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52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s climas de Chile. - ppt video online descargar">
            <a:extLst>
              <a:ext uri="{FF2B5EF4-FFF2-40B4-BE49-F238E27FC236}">
                <a16:creationId xmlns:a16="http://schemas.microsoft.com/office/drawing/2014/main" id="{73702EC6-2602-467D-A080-53E4283304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715617"/>
            <a:ext cx="9529971" cy="5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7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E4648-7A02-41A1-A42E-418FD11F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El ser humano se adapta y transforma el entorno geográfico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A8436-8441-4B6D-912D-B9E45FA1A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2285999"/>
            <a:ext cx="9229725" cy="4189615"/>
          </a:xfrm>
        </p:spPr>
        <p:txBody>
          <a:bodyPr>
            <a:noAutofit/>
          </a:bodyPr>
          <a:lstStyle/>
          <a:p>
            <a:r>
              <a:rPr lang="es-MX" sz="2400" dirty="0"/>
              <a:t>Los seres humanos han logrado habitar casi todas las zonas del planeta, incluso aquellas con temperaturas extremas y otras que dificultan la vida. Las personas no solo se han adaptado a las condiciones del paisaje sino que han transformado su entorno para satisfacer sus necesidades y vivir en sociedad.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4680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C760A-AB72-436E-9D26-0B3E2196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un ejemplo de adaptación y transformación</a:t>
            </a:r>
            <a:br>
              <a:rPr lang="es-MX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99FEE-B08D-4C91-BCCD-FBD5826A1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874516"/>
            <a:ext cx="4800600" cy="4030984"/>
          </a:xfrm>
        </p:spPr>
        <p:txBody>
          <a:bodyPr/>
          <a:lstStyle/>
          <a:p>
            <a:r>
              <a:rPr lang="es-MX" dirty="0"/>
              <a:t>Los yanomami son un pueblo que vive en pequeñas aldeas ubicadas en lo profundo de la selva amazónica, cerca de la frontera entre Brasil y Venezuela.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 descr="Vivienda&lt;br /&gt;En las aldeas pequeñas viven entre 40 y 50 personas mientras que en las grandes pueden llegar hasta las tres...">
            <a:extLst>
              <a:ext uri="{FF2B5EF4-FFF2-40B4-BE49-F238E27FC236}">
                <a16:creationId xmlns:a16="http://schemas.microsoft.com/office/drawing/2014/main" id="{4FBBCBA7-4B0D-4601-9C51-0960A64314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114424"/>
            <a:ext cx="5443537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Shapono (Shabono): Vivienda Colectiva de los Yanomami ...">
            <a:extLst>
              <a:ext uri="{FF2B5EF4-FFF2-40B4-BE49-F238E27FC236}">
                <a16:creationId xmlns:a16="http://schemas.microsoft.com/office/drawing/2014/main" id="{7C5B3BFA-F958-45C3-B099-06182F67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4" y="3429000"/>
            <a:ext cx="53149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0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Mi Geografￃﾭa - Paisajes y climas del mundo">
            <a:hlinkClick r:id="" action="ppaction://media"/>
            <a:extLst>
              <a:ext uri="{FF2B5EF4-FFF2-40B4-BE49-F238E27FC236}">
                <a16:creationId xmlns:a16="http://schemas.microsoft.com/office/drawing/2014/main" id="{E859B964-5032-4D3C-A01F-A1451162E7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3013" y="600075"/>
            <a:ext cx="9444037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D5699-8D14-4ACC-BF52-FE0B81F0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Zonas climáticas de la Tierra</a:t>
            </a:r>
            <a:br>
              <a:rPr lang="es-MX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90A9D-E48A-4490-B614-42A71AFFD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4382" y="2286000"/>
            <a:ext cx="4800600" cy="3619500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/>
              <a:t>¿Qué aprenderé?</a:t>
            </a:r>
          </a:p>
          <a:p>
            <a:endParaRPr lang="es-MX" dirty="0"/>
          </a:p>
          <a:p>
            <a:r>
              <a:rPr lang="es-MX" sz="2400" dirty="0"/>
              <a:t> A identificar y ubicar en mapas las principales zonas climáticas del mundo y dar ejemplos de distintos paisajes que pueden encontrarse en estas zonas.</a:t>
            </a:r>
            <a:endParaRPr lang="es-CL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006BD1-672A-4853-9EE5-2935D4F16F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¿Para qué lo aprenderé?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dirty="0"/>
              <a:t> Para valorar el entorno natural, comprender la relación del ser humano con el medio geográfico y el uso de herramientas geográficas para ubicarnos en el planeta.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51499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BC4E3-F776-4964-8BE5-380E4EBD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Fin de la unidad 1, segunda  lección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1377B-0E9E-403E-BD3E-37252160B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sugiere realizar las actividades de las páginas del libro </a:t>
            </a:r>
            <a:r>
              <a:rPr lang="es-CL"/>
              <a:t>de historia (47,, </a:t>
            </a:r>
            <a:r>
              <a:rPr lang="es-CL" dirty="0"/>
              <a:t>54, 55)</a:t>
            </a:r>
          </a:p>
          <a:p>
            <a:r>
              <a:rPr lang="es-CL" dirty="0"/>
              <a:t>Para finalizar la unidad las actividades de las páginas 64,65,66 y 67.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935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EEE7-D79F-4419-921C-7677AB65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Zonas climáticas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65370-DF79-4899-BD5C-AE00EB9D80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/>
              <a:t>En el planeta existen distintos climas, es decir, distintas condiciones de la atmósfera como la temperatura y la lluvia, que son medidas en períodos prolongados de tiempo (treinta a cien años). Estos dan origen a diferentes paisajes, algunos con mucha vegetación y otros muy áridos</a:t>
            </a:r>
            <a:r>
              <a:rPr lang="es-MX" dirty="0"/>
              <a:t>.</a:t>
            </a:r>
            <a:endParaRPr lang="es-CL" dirty="0"/>
          </a:p>
        </p:txBody>
      </p:sp>
      <p:pic>
        <p:nvPicPr>
          <p:cNvPr id="9218" name="Picture 2" descr="El clima - Parte 3">
            <a:extLst>
              <a:ext uri="{FF2B5EF4-FFF2-40B4-BE49-F238E27FC236}">
                <a16:creationId xmlns:a16="http://schemas.microsoft.com/office/drawing/2014/main" id="{19C2122E-C4C0-46C6-B4BD-DCBCCAEE5F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0137"/>
            <a:ext cx="5729288" cy="53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9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FF8A5-7DA8-4C16-8CDF-73864D8A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965" y="382386"/>
            <a:ext cx="10178322" cy="1492132"/>
          </a:xfrm>
        </p:spPr>
        <p:txBody>
          <a:bodyPr/>
          <a:lstStyle/>
          <a:p>
            <a:r>
              <a:rPr lang="es-CL" dirty="0"/>
              <a:t>Zonas climáticas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AF5F4-80B1-43CA-B04D-C72DD0E5E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Lo anterior ocurre porque los rayos solares se distribuyen de manera desigual en la superficie terrestre. La energía del Sol llega en forma más directa a las zonas cercanas a la línea del ecuador, las cuales en consecuencia son más cálidas; a medida que nos acercamos a los polos las temperaturas son más bajas</a:t>
            </a:r>
            <a:endParaRPr lang="es-CL" sz="2400" dirty="0"/>
          </a:p>
        </p:txBody>
      </p:sp>
      <p:pic>
        <p:nvPicPr>
          <p:cNvPr id="10242" name="Picture 2" descr="Ensayo 2 Cuarto Básico Recursos Naturales y Países de América">
            <a:extLst>
              <a:ext uri="{FF2B5EF4-FFF2-40B4-BE49-F238E27FC236}">
                <a16:creationId xmlns:a16="http://schemas.microsoft.com/office/drawing/2014/main" id="{A1AD5730-83E1-45C2-9712-B22EF84F94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749"/>
            <a:ext cx="5219699" cy="50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3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3CBA-0DA0-4B72-8DEC-A02505ED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zonas climáticas  </a:t>
            </a:r>
            <a:br>
              <a:rPr lang="es-CL" dirty="0"/>
            </a:br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A190E1-4D63-4C70-AD2F-A8B37ABBD1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Al norte y al sur de la línea del ecuador se distribuyen otras líneas imaginarias: al norte el trópico de Cáncer y el círculo polar ártico; y al sur el trópico de Capricornio y el círculo polar antártico.  Los círculos polares se encuentran cercanos al polo norte y polo sur respectivamente. Los polos geográficos son puntos cercanos al eje terrestre, en torno al cual gira el planeta.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 descr="lineas imaginarias - Mind42: Free online mind mapping software">
            <a:extLst>
              <a:ext uri="{FF2B5EF4-FFF2-40B4-BE49-F238E27FC236}">
                <a16:creationId xmlns:a16="http://schemas.microsoft.com/office/drawing/2014/main" id="{F0620B8B-36D7-467C-9101-B17C5BAD10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600200"/>
            <a:ext cx="5763039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7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55A3D-EEE9-400A-8E26-5D3A640B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Paisajes de la zona cálida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57A5B-A615-47F9-AADC-7C09EEAD0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4800600" cy="4043363"/>
          </a:xfrm>
        </p:spPr>
        <p:txBody>
          <a:bodyPr/>
          <a:lstStyle/>
          <a:p>
            <a:r>
              <a:rPr lang="es-MX" dirty="0"/>
              <a:t>La zona cálida se ubica entre los trópicos y suele ser calurosa durante todo el año. Los paisajes de esta zona varían desde aquellos donde prácticamente llueve todo el año a otros que son muy secos. Esto permite agruparlos en húmedos o tropicales, como la selva y la sabana; y en secos, como el desierto cálido y la estepa cálida.</a:t>
            </a:r>
          </a:p>
          <a:p>
            <a:endParaRPr lang="es-CL" dirty="0"/>
          </a:p>
        </p:txBody>
      </p:sp>
      <p:pic>
        <p:nvPicPr>
          <p:cNvPr id="3074" name="Picture 2" descr="Las diferentes zonas climáticas y sus paisajes">
            <a:extLst>
              <a:ext uri="{FF2B5EF4-FFF2-40B4-BE49-F238E27FC236}">
                <a16:creationId xmlns:a16="http://schemas.microsoft.com/office/drawing/2014/main" id="{CE35D788-F408-48EA-89DE-826014CB92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1314450"/>
            <a:ext cx="5815013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7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0994C-FF80-4600-B4BD-09566F3E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Paisajes tropicales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201DEB-ADA2-476D-B686-B6628A44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1443017"/>
            <a:ext cx="4800600" cy="628672"/>
          </a:xfrm>
        </p:spPr>
        <p:txBody>
          <a:bodyPr/>
          <a:lstStyle/>
          <a:p>
            <a:r>
              <a:rPr lang="es-MX" sz="3200" dirty="0"/>
              <a:t>SELVA</a:t>
            </a: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E19080-431F-48B7-AAAB-38B0B3C4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0138" y="2251877"/>
            <a:ext cx="4800600" cy="3976644"/>
          </a:xfrm>
        </p:spPr>
        <p:txBody>
          <a:bodyPr>
            <a:normAutofit/>
          </a:bodyPr>
          <a:lstStyle/>
          <a:p>
            <a:r>
              <a:rPr lang="es-MX" sz="2200" b="1" dirty="0"/>
              <a:t>Clima:</a:t>
            </a:r>
            <a:r>
              <a:rPr lang="es-MX" sz="2200" dirty="0"/>
              <a:t> caluroso y húmedo, con lluvias todo el año. </a:t>
            </a:r>
          </a:p>
          <a:p>
            <a:r>
              <a:rPr lang="es-MX" sz="2200" b="1" dirty="0"/>
              <a:t>Flora</a:t>
            </a:r>
            <a:r>
              <a:rPr lang="es-MX" sz="2200" dirty="0"/>
              <a:t>: vegetación abundante, con grandes árboles, arbustos, hierbas, flores y trepadoras}</a:t>
            </a:r>
          </a:p>
          <a:p>
            <a:r>
              <a:rPr lang="es-MX" sz="2200" dirty="0"/>
              <a:t>. </a:t>
            </a:r>
            <a:r>
              <a:rPr lang="es-MX" sz="2200" b="1" dirty="0"/>
              <a:t>Algunos lugares</a:t>
            </a:r>
            <a:r>
              <a:rPr lang="es-MX" sz="2200" dirty="0"/>
              <a:t>: América del Sur (Amazonas), América Central (parte de Guatemala y México), África (Congo), Asia (Indochina) y Oceanía (Nueva Zelanda y Borneo). </a:t>
            </a:r>
          </a:p>
          <a:p>
            <a:endParaRPr lang="es-CL" dirty="0"/>
          </a:p>
        </p:txBody>
      </p:sp>
      <p:pic>
        <p:nvPicPr>
          <p:cNvPr id="2050" name="Picture 2" descr="Selva Amazónica, Características, Ubicación, Clima, Animales Y Plantas">
            <a:extLst>
              <a:ext uri="{FF2B5EF4-FFF2-40B4-BE49-F238E27FC236}">
                <a16:creationId xmlns:a16="http://schemas.microsoft.com/office/drawing/2014/main" id="{3A8F563C-0FAF-4BFD-A5E3-0D6DFBCADCD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2" y="1749286"/>
            <a:ext cx="5499443" cy="44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44A5-C2C9-47B8-A118-9BEE38B3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Paisajes tropicales</a:t>
            </a:r>
            <a:br>
              <a:rPr lang="es-CL" dirty="0"/>
            </a:br>
            <a:r>
              <a:rPr lang="es-CL" sz="3200" dirty="0">
                <a:latin typeface="+mn-lt"/>
              </a:rPr>
              <a:t>SABANA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0A317C-7998-4652-ADA1-63E94AB879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MX" b="1" dirty="0"/>
              <a:t>Clima:</a:t>
            </a:r>
            <a:r>
              <a:rPr lang="es-MX" dirty="0"/>
              <a:t> muy caluroso todo el año, aunque en la noche la temperatura suele descender un poco. Tiene una estación seca prolongada y otra lluviosa corta e intensa.</a:t>
            </a:r>
          </a:p>
          <a:p>
            <a:r>
              <a:rPr lang="es-MX" dirty="0"/>
              <a:t> </a:t>
            </a:r>
            <a:r>
              <a:rPr lang="es-MX" b="1" dirty="0"/>
              <a:t>Flora: </a:t>
            </a:r>
            <a:r>
              <a:rPr lang="es-MX" dirty="0"/>
              <a:t>formada por hierbas, arbustos y árboles aislados.</a:t>
            </a:r>
          </a:p>
          <a:p>
            <a:r>
              <a:rPr lang="es-MX" dirty="0"/>
              <a:t> </a:t>
            </a:r>
            <a:r>
              <a:rPr lang="es-MX" b="1" dirty="0"/>
              <a:t>Algunos lugares</a:t>
            </a:r>
            <a:r>
              <a:rPr lang="es-MX" dirty="0"/>
              <a:t>: África (Tanzania), América del Sur (llanos de Venezuela), Asia (India) y Oceanía (parte  (parte de Australia). </a:t>
            </a:r>
          </a:p>
        </p:txBody>
      </p:sp>
      <p:pic>
        <p:nvPicPr>
          <p:cNvPr id="1026" name="Picture 2" descr="6 curiosidades sobre la sabana africana — Mis animales">
            <a:extLst>
              <a:ext uri="{FF2B5EF4-FFF2-40B4-BE49-F238E27FC236}">
                <a16:creationId xmlns:a16="http://schemas.microsoft.com/office/drawing/2014/main" id="{28D0BBB2-BD1F-4157-95CD-E64B57BC22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157413"/>
            <a:ext cx="5372100" cy="43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9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46260-B163-453C-B7B1-5079119B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Paisajes secos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A0E3EC-CA22-47AF-8E5B-0DF1C509A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728" y="1088282"/>
            <a:ext cx="4800600" cy="632529"/>
          </a:xfrm>
        </p:spPr>
        <p:txBody>
          <a:bodyPr/>
          <a:lstStyle/>
          <a:p>
            <a:r>
              <a:rPr lang="es-CL" sz="2400" dirty="0"/>
              <a:t>DESIERTO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1A32C3-FA62-4ACC-8310-22AF47F47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2728" y="1720811"/>
            <a:ext cx="4800600" cy="2996398"/>
          </a:xfrm>
        </p:spPr>
        <p:txBody>
          <a:bodyPr>
            <a:noAutofit/>
          </a:bodyPr>
          <a:lstStyle/>
          <a:p>
            <a:r>
              <a:rPr lang="es-MX" b="1" dirty="0"/>
              <a:t>Clima</a:t>
            </a:r>
            <a:r>
              <a:rPr lang="es-MX" dirty="0"/>
              <a:t>: casi no llueve, por lo tanto, es un paisaje muy seco. Existen grandes diferencias de temperatura entre el día y la noche. </a:t>
            </a:r>
          </a:p>
          <a:p>
            <a:r>
              <a:rPr lang="es-MX" b="1" dirty="0"/>
              <a:t>Flora: </a:t>
            </a:r>
            <a:r>
              <a:rPr lang="es-MX" dirty="0"/>
              <a:t>tienen escasa vegetación adaptada a la escasez de agua. Esta es baja y dispersa.</a:t>
            </a:r>
          </a:p>
          <a:p>
            <a:r>
              <a:rPr lang="es-MX" dirty="0"/>
              <a:t> </a:t>
            </a:r>
            <a:r>
              <a:rPr lang="es-MX" b="1" dirty="0"/>
              <a:t>Algunos lugares: </a:t>
            </a:r>
            <a:r>
              <a:rPr lang="es-MX" dirty="0"/>
              <a:t>África (desierto del Sahara), América del Sur (desierto de Atacama), América del Norte (Arizona-Sonora); Asia (Gobi) y Oceanía (desiertos de Australia)</a:t>
            </a:r>
            <a:endParaRPr lang="es-CL" dirty="0"/>
          </a:p>
        </p:txBody>
      </p:sp>
      <p:pic>
        <p:nvPicPr>
          <p:cNvPr id="5122" name="Picture 2" descr="Atacama: Chile tiene el desierto más seco del mundo y es ...">
            <a:extLst>
              <a:ext uri="{FF2B5EF4-FFF2-40B4-BE49-F238E27FC236}">
                <a16:creationId xmlns:a16="http://schemas.microsoft.com/office/drawing/2014/main" id="{73B7B736-FD77-4082-9972-4B0442D1F60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29" y="1088283"/>
            <a:ext cx="5377624" cy="48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68952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1143</Words>
  <Application>Microsoft Office PowerPoint</Application>
  <PresentationFormat>Panorámica</PresentationFormat>
  <Paragraphs>62</Paragraphs>
  <Slides>20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Algerian</vt:lpstr>
      <vt:lpstr>Arial</vt:lpstr>
      <vt:lpstr>Gill Sans MT</vt:lpstr>
      <vt:lpstr>Impact</vt:lpstr>
      <vt:lpstr>Distintivo</vt:lpstr>
      <vt:lpstr>Unidad 1, segunda parte</vt:lpstr>
      <vt:lpstr>Zonas climáticas de la Tierra </vt:lpstr>
      <vt:lpstr>Zonas climáticas</vt:lpstr>
      <vt:lpstr>Zonas climáticas</vt:lpstr>
      <vt:lpstr>Las zonas climáticas    </vt:lpstr>
      <vt:lpstr>Paisajes de la zona cálida </vt:lpstr>
      <vt:lpstr>Paisajes tropicales </vt:lpstr>
      <vt:lpstr>Paisajes tropicales SABANA </vt:lpstr>
      <vt:lpstr>Paisajes secos </vt:lpstr>
      <vt:lpstr>PAISAJES SECOS ESTEPA CÁLIDA</vt:lpstr>
      <vt:lpstr>Paisajes de las zonas templadas y frías </vt:lpstr>
      <vt:lpstr>PAISAJE MEDITERRÁNEO                  clima templado</vt:lpstr>
      <vt:lpstr>PAISAJE MARÍTIMO LLUVIOSO</vt:lpstr>
      <vt:lpstr>PAISAJE DE ALTA MONTAÑA</vt:lpstr>
      <vt:lpstr>PAISAJE POLAR</vt:lpstr>
      <vt:lpstr>Presentación de PowerPoint</vt:lpstr>
      <vt:lpstr>El ser humano se adapta y transforma el entorno geográfico </vt:lpstr>
      <vt:lpstr>un ejemplo de adaptación y transformación </vt:lpstr>
      <vt:lpstr>Presentación de PowerPoint</vt:lpstr>
      <vt:lpstr>Fin de la unidad 1, segunda  lección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nos ubicamos en el planeta?                        Profesora:  Claudia Lillo</dc:title>
  <dc:creator>ignacia bustos</dc:creator>
  <cp:lastModifiedBy>ignacia bustos</cp:lastModifiedBy>
  <cp:revision>30</cp:revision>
  <dcterms:created xsi:type="dcterms:W3CDTF">2020-04-27T01:48:03Z</dcterms:created>
  <dcterms:modified xsi:type="dcterms:W3CDTF">2020-04-30T15:48:50Z</dcterms:modified>
</cp:coreProperties>
</file>