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A66AA-7DAD-4FCC-9E55-3A0220F16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FB0000-7A31-447F-A318-F709480C1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C1CC27-152C-41F9-976C-557FAC1B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9524-A07B-421B-AA80-4A62D04D7229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33848B-4EB4-406C-B86C-6F632374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B3A1D-684F-4D06-ADA4-EC04B1515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FFF7-3286-44EE-B67D-E02BAEC744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8333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C188BF-E17E-4971-9829-BA9E485AC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E7CDA68-D4EC-4595-BB30-EE7504C5E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0E5895-BA35-44EA-BF9E-CB15DCE4C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9524-A07B-421B-AA80-4A62D04D7229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BCE53C-6FF7-4F41-84D4-61CEB182D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8AE368-00E8-4372-9710-BEEF13C0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FFF7-3286-44EE-B67D-E02BAEC744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219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B4F803-8432-464D-BC09-D966095059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3BC8A5-7437-4ACE-8971-F5CEB2419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AB032E-44ED-4E6B-AC2E-C3997CC41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9524-A07B-421B-AA80-4A62D04D7229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3CAA68-3B3E-455A-AA0A-5D4FA203B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D7D14A-8611-4328-BBD4-B04491213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FFF7-3286-44EE-B67D-E02BAEC744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418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F9411-72EB-4497-801D-574652A00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E7A69F-3369-4A86-B95C-AB4E786EE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DDF5B3-C5CF-46C1-8BF1-AD1156330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9524-A07B-421B-AA80-4A62D04D7229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C7974E-54E1-4168-9208-CE578617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1AD6C3-5BDD-4BD3-A027-62B4C102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FFF7-3286-44EE-B67D-E02BAEC744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072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71A026-0673-4B1D-8840-C11A0EF9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B8EE3F-539D-4093-A4B1-912DC2E26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AA1166-A9A2-4786-BB6D-B6BF608FD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9524-A07B-421B-AA80-4A62D04D7229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C03335-B878-4E93-ACE6-DF2411E81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58B195-8C64-4430-B3B4-CFE264E98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FFF7-3286-44EE-B67D-E02BAEC744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656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83910-D0A0-450A-A2AF-20F651A43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00E7CC-44B1-4741-9BE8-928EC3FB7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479045-E389-467A-8C4F-FDFBE0DE0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7C7F16-8A6C-43F5-93AD-423A001DF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9524-A07B-421B-AA80-4A62D04D7229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73B603-714C-4D4B-A77D-D07E73192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4F8CDE-FC6F-436F-B490-56E9692B9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FFF7-3286-44EE-B67D-E02BAEC744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1143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616DC9-6CFC-4CF7-B4BE-C85688DF2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EC6617-975C-4793-8DA6-4DB9BE674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C5C535-2736-42E8-8781-A58DD7BD5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C72ADA-9F09-4342-9DB1-0B074A272C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572D9D-D977-4471-B6D3-3536FCA3F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C38B7D1-5C89-46CE-9C36-2EEDE4FB8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9524-A07B-421B-AA80-4A62D04D7229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931BC1-3F7F-4840-9A78-9E7556EF2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3D81CF-3F0A-4A18-AD66-BBA5900C4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FFF7-3286-44EE-B67D-E02BAEC744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239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651E2-CE2C-446F-9FE0-506E98730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53C46CC-A51F-4ADA-B497-35C222C7A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9524-A07B-421B-AA80-4A62D04D7229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75B0C7-B986-4ED5-B792-D449D73E3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1768340-33DB-4046-9647-EE44BE6D5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FFF7-3286-44EE-B67D-E02BAEC744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4145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065095-DCEA-479B-B184-CDE56BF8F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9524-A07B-421B-AA80-4A62D04D7229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30E444-8A01-48B8-A421-2624E255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43DA165-9FF1-42DE-A0F4-1A27C729E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FFF7-3286-44EE-B67D-E02BAEC744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320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A1F9F8-7BF9-49DC-93C6-6B12BDFF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A301A4-E3DE-47BF-8427-8DC9B31DD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A2FD36-6095-4543-8614-EA659D93D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5F5C67-B590-4A96-ABD6-E289722F8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9524-A07B-421B-AA80-4A62D04D7229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C4A526-D591-432E-BAD3-F4E09375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396038-8E42-40FD-AA1C-935D59C7B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FFF7-3286-44EE-B67D-E02BAEC744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213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408CB-5628-4DE8-9DA1-BEA1F1B87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FAB470B-3238-4C6A-9362-537B07179D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DDEB0B-D0EB-430D-819B-597D036F9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E39323-AB4D-4807-B2BE-7A7A3A22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9524-A07B-421B-AA80-4A62D04D7229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DF0AC9-2662-4F62-B450-4531742C1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607A84-51BC-4AD4-855A-B12B8173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FFF7-3286-44EE-B67D-E02BAEC744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7362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E17463-7124-4E8B-870F-7EBC89530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F4DC7D-548D-4AFC-9B72-0DDF856AB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E62F84-E62F-4E9D-B2CE-AD5B01E0DD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C9524-A07B-421B-AA80-4A62D04D7229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7D3A70-9620-4F47-8ABB-B46174339D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62C827-22F0-469F-A53B-CC880AAE6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8FFF7-3286-44EE-B67D-E02BAEC744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303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epto.de/naturalez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4" Type="http://schemas.openxmlformats.org/officeDocument/2006/relationships/hyperlink" Target="https://concepto.de/ser-human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s://concepto.de/estado-gaseoso/" TargetMode="Externa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epto.de/oceano/" TargetMode="External"/><Relationship Id="rId2" Type="http://schemas.openxmlformats.org/officeDocument/2006/relationships/hyperlink" Target="https://concepto.de/agu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epto.de/especie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ncepto.de/seres-vivo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oncepto.de/fenomenos-naturales/#ixzz6KwVxgmA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6" name="Picture 4" descr="IMPACTO FENOMENOS NATURALES, DESASTRES NATURALES, EDUCACION AMBIENTAL">
            <a:extLst>
              <a:ext uri="{FF2B5EF4-FFF2-40B4-BE49-F238E27FC236}">
                <a16:creationId xmlns:a16="http://schemas.microsoft.com/office/drawing/2014/main" id="{3B5500E6-91E1-4E9B-B4AD-CD29AF75B1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5" r="1" b="18703"/>
          <a:stretch/>
        </p:blipFill>
        <p:spPr bwMode="auto">
          <a:xfrm>
            <a:off x="4547938" y="3681409"/>
            <a:ext cx="7644062" cy="31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47020B-9827-4AAD-88CB-D4AE7DA72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800" y="1183475"/>
            <a:ext cx="5395912" cy="2387600"/>
          </a:xfrm>
        </p:spPr>
        <p:txBody>
          <a:bodyPr>
            <a:normAutofit/>
          </a:bodyPr>
          <a:lstStyle/>
          <a:p>
            <a:pPr algn="l"/>
            <a:r>
              <a:rPr lang="es-CL" sz="5000" dirty="0">
                <a:solidFill>
                  <a:schemeClr val="bg1"/>
                </a:solidFill>
              </a:rPr>
              <a:t>Fenómenos Naturales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4A8F7A-E99F-4668-832D-AB6EB9BFF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02075"/>
            <a:ext cx="5395912" cy="1655762"/>
          </a:xfrm>
        </p:spPr>
        <p:txBody>
          <a:bodyPr>
            <a:normAutofit/>
          </a:bodyPr>
          <a:lstStyle/>
          <a:p>
            <a:pPr algn="l"/>
            <a:r>
              <a:rPr lang="es-ES" sz="2000" b="1">
                <a:solidFill>
                  <a:schemeClr val="bg1"/>
                </a:solidFill>
              </a:rPr>
              <a:t> ¿Qué es?</a:t>
            </a:r>
          </a:p>
          <a:p>
            <a:pPr algn="l"/>
            <a:r>
              <a:rPr lang="es-ES" sz="2000" b="1">
                <a:solidFill>
                  <a:schemeClr val="bg1"/>
                </a:solidFill>
                <a:cs typeface="Aharoni" panose="02010803020104030203" pitchFamily="2" charset="-79"/>
              </a:rPr>
              <a:t>Es un evento de cambio que ocurre en la </a:t>
            </a:r>
            <a:r>
              <a:rPr lang="es-ES" sz="2000" b="1">
                <a:solidFill>
                  <a:schemeClr val="bg1"/>
                </a:solidFill>
                <a:cs typeface="Aharoni" panose="02010803020104030203" pitchFamily="2" charset="-79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naturaleza</a:t>
            </a:r>
            <a:r>
              <a:rPr lang="es-ES" sz="2000">
                <a:solidFill>
                  <a:schemeClr val="bg1"/>
                </a:solidFill>
                <a:cs typeface="Aharoni" panose="02010803020104030203" pitchFamily="2" charset="-79"/>
              </a:rPr>
              <a:t>, en cuyo origen el </a:t>
            </a:r>
            <a:r>
              <a:rPr lang="es-ES" sz="2000">
                <a:solidFill>
                  <a:schemeClr val="bg1"/>
                </a:solidFill>
                <a:cs typeface="Aharoni" panose="02010803020104030203" pitchFamily="2" charset="-79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ser humano</a:t>
            </a:r>
            <a:r>
              <a:rPr lang="es-ES" sz="2000">
                <a:solidFill>
                  <a:schemeClr val="bg1"/>
                </a:solidFill>
                <a:cs typeface="Aharoni" panose="02010803020104030203" pitchFamily="2" charset="-79"/>
              </a:rPr>
              <a:t> tiene poco o nada que ver.</a:t>
            </a:r>
            <a:r>
              <a:rPr lang="es-ES" sz="2000">
                <a:solidFill>
                  <a:schemeClr val="bg1"/>
                </a:solidFill>
              </a:rPr>
              <a:t/>
            </a:r>
            <a:br>
              <a:rPr lang="es-ES" sz="2000">
                <a:solidFill>
                  <a:schemeClr val="bg1"/>
                </a:solidFill>
              </a:rPr>
            </a:br>
            <a:endParaRPr lang="es-CL" sz="2000">
              <a:solidFill>
                <a:schemeClr val="bg1"/>
              </a:solidFill>
            </a:endParaRP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Pin en Algo +">
            <a:extLst>
              <a:ext uri="{FF2B5EF4-FFF2-40B4-BE49-F238E27FC236}">
                <a16:creationId xmlns:a16="http://schemas.microsoft.com/office/drawing/2014/main" id="{C73AC65C-908C-4786-869F-DC23AE481A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05" y="188115"/>
            <a:ext cx="3795749" cy="337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0565" y="3231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0" name="5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90" y="596531"/>
            <a:ext cx="679955" cy="770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50545" y="867703"/>
            <a:ext cx="26157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Colegio Santa María de La Florida</a:t>
            </a:r>
            <a:endParaRPr kumimoji="0" lang="es-CL" altLang="es-CL" sz="1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079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Las Líridas: habrá lluvia de estrellas y bolas de fuego en abril 2020">
            <a:extLst>
              <a:ext uri="{FF2B5EF4-FFF2-40B4-BE49-F238E27FC236}">
                <a16:creationId xmlns:a16="http://schemas.microsoft.com/office/drawing/2014/main" id="{D3EDB020-225D-4C11-B678-25695EEC8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4" r="-2" b="7838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Luvia de estrellas llegará a su máximo de visualización este 22 de abril">
            <a:extLst>
              <a:ext uri="{FF2B5EF4-FFF2-40B4-BE49-F238E27FC236}">
                <a16:creationId xmlns:a16="http://schemas.microsoft.com/office/drawing/2014/main" id="{B759ACA0-43A1-4BAA-A205-B8FDE00BB1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1" b="-2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3A5E63-4197-4CC1-A781-0DA28E577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es-CL" sz="3400"/>
              <a:t>Clasificación de Fenómenos Naturales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58E07A-4A4F-4C44-A02A-75874CEB3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r>
              <a:rPr lang="es-CL" sz="2000" dirty="0"/>
              <a:t>Fenómenos Astronómicos: ocurren al exterior del planeta tierra.</a:t>
            </a:r>
          </a:p>
          <a:p>
            <a:pPr marL="0" indent="0">
              <a:buNone/>
            </a:pPr>
            <a:r>
              <a:rPr lang="es-CL" sz="2000" dirty="0"/>
              <a:t>Ejemplos: LLUVIA DE ESTRELLAS</a:t>
            </a:r>
          </a:p>
          <a:p>
            <a:pPr marL="0" indent="0">
              <a:buNone/>
            </a:pPr>
            <a:endParaRPr lang="es-CL" sz="2000" dirty="0"/>
          </a:p>
          <a:p>
            <a:pPr marL="0" indent="0">
              <a:buNone/>
            </a:pPr>
            <a:r>
              <a:rPr lang="es-CL" sz="2000" dirty="0"/>
              <a:t>¡Lluvia de estrellas Snoopy, no lluvia de lágrimas!</a:t>
            </a:r>
          </a:p>
        </p:txBody>
      </p:sp>
      <p:pic>
        <p:nvPicPr>
          <p:cNvPr id="1032" name="Picture 8" descr="No llores Snoopy!!!!! | Imágenes de snoopy, Gifs snoopy, Charlie ...">
            <a:extLst>
              <a:ext uri="{FF2B5EF4-FFF2-40B4-BE49-F238E27FC236}">
                <a16:creationId xmlns:a16="http://schemas.microsoft.com/office/drawing/2014/main" id="{E9213CDC-1EE3-4111-BB37-DD8B29E55A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217" y="4344786"/>
            <a:ext cx="2693367" cy="218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493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clipse lunar - Wikipedia, la enciclopedia libre">
            <a:extLst>
              <a:ext uri="{FF2B5EF4-FFF2-40B4-BE49-F238E27FC236}">
                <a16:creationId xmlns:a16="http://schemas.microsoft.com/office/drawing/2014/main" id="{45D5757A-A312-43A3-BAD3-05C7DBD04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45"/>
          <a:stretch/>
        </p:blipFill>
        <p:spPr bwMode="auto">
          <a:xfrm>
            <a:off x="6185051" y="10"/>
            <a:ext cx="5997632" cy="6857990"/>
          </a:xfrm>
          <a:custGeom>
            <a:avLst/>
            <a:gdLst/>
            <a:ahLst/>
            <a:cxnLst/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clipse Solar - Información y Características - Geografía">
            <a:extLst>
              <a:ext uri="{FF2B5EF4-FFF2-40B4-BE49-F238E27FC236}">
                <a16:creationId xmlns:a16="http://schemas.microsoft.com/office/drawing/2014/main" id="{36F2FA1C-7DDB-4563-B49A-613059FC78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/>
          <a:stretch/>
        </p:blipFill>
        <p:spPr bwMode="auto">
          <a:xfrm>
            <a:off x="-1" y="10"/>
            <a:ext cx="9141744" cy="6857990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Freeform: Shape 72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11AB65A-EECF-4945-A686-15CC24D45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4" y="2166721"/>
            <a:ext cx="3886199" cy="915035"/>
          </a:xfrm>
        </p:spPr>
        <p:txBody>
          <a:bodyPr>
            <a:normAutofit/>
          </a:bodyPr>
          <a:lstStyle/>
          <a:p>
            <a:r>
              <a:rPr lang="es-CL" sz="2500"/>
              <a:t>Otro ejemplo de Fenómenos Astronómicos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EF7AE-25A1-4C0D-9D7D-5288ABC93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4" y="3081756"/>
            <a:ext cx="4620544" cy="1775994"/>
          </a:xfrm>
        </p:spPr>
        <p:txBody>
          <a:bodyPr>
            <a:normAutofit/>
          </a:bodyPr>
          <a:lstStyle/>
          <a:p>
            <a:r>
              <a:rPr lang="es-CL" sz="1800"/>
              <a:t>Eclipses solares</a:t>
            </a:r>
          </a:p>
          <a:p>
            <a:endParaRPr lang="es-CL" sz="1800"/>
          </a:p>
          <a:p>
            <a:r>
              <a:rPr lang="es-CL" sz="1800"/>
              <a:t>Eclipses lunares</a:t>
            </a:r>
          </a:p>
        </p:txBody>
      </p:sp>
    </p:spTree>
    <p:extLst>
      <p:ext uri="{BB962C8B-B14F-4D97-AF65-F5344CB8AC3E}">
        <p14:creationId xmlns:p14="http://schemas.microsoft.com/office/powerpoint/2010/main" val="2949351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6" name="Picture 10" descr="fenomenos naturales aurora boreal">
            <a:extLst>
              <a:ext uri="{FF2B5EF4-FFF2-40B4-BE49-F238E27FC236}">
                <a16:creationId xmlns:a16="http://schemas.microsoft.com/office/drawing/2014/main" id="{A81B3774-BF55-4C62-B3B8-2507EE23C5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1" r="9129" b="1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Desarrollan un sistema que puede pronosticar tornados | Vanguardia.com">
            <a:extLst>
              <a:ext uri="{FF2B5EF4-FFF2-40B4-BE49-F238E27FC236}">
                <a16:creationId xmlns:a16="http://schemas.microsoft.com/office/drawing/2014/main" id="{633F2D05-C8F1-4F01-8013-B6F0F9517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" r="1" b="1"/>
          <a:stretch/>
        </p:blipFill>
        <p:spPr bwMode="auto"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ownload Drawing Cloud 23 - Estado Del Tiempo Viento PNG Image ...">
            <a:extLst>
              <a:ext uri="{FF2B5EF4-FFF2-40B4-BE49-F238E27FC236}">
                <a16:creationId xmlns:a16="http://schemas.microsoft.com/office/drawing/2014/main" id="{52C7AABC-B969-48E6-BC53-21B8DDEED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" r="4239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47" name="Freeform: Shape 146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9" name="Freeform: Shape 148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34E51CC-D187-4B6D-946F-AE1778283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es-CL" sz="2800"/>
              <a:t>Fenómenos Atmosféricos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25C6EA-257A-43FC-877F-FF5D75856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/>
          </a:bodyPr>
          <a:lstStyle/>
          <a:p>
            <a:r>
              <a:rPr lang="es-ES" sz="1400"/>
              <a:t>Aquellos que tienen lugar en la capa de </a:t>
            </a:r>
            <a:r>
              <a:rPr lang="es-ES" sz="1400">
                <a:hlinkClick r:id="rId5"/>
              </a:rPr>
              <a:t>gases</a:t>
            </a:r>
            <a:r>
              <a:rPr lang="es-ES" sz="1400"/>
              <a:t> que recubre la superficie del planeta, ya sea en las capas más cercanas a la misma. Ejemplo:</a:t>
            </a:r>
          </a:p>
          <a:p>
            <a:r>
              <a:rPr lang="es-ES" sz="1400"/>
              <a:t>VIENTO</a:t>
            </a:r>
          </a:p>
          <a:p>
            <a:endParaRPr lang="es-ES" sz="1400"/>
          </a:p>
          <a:p>
            <a:r>
              <a:rPr lang="es-ES" sz="1400"/>
              <a:t>CAPA DE OZONO</a:t>
            </a:r>
          </a:p>
          <a:p>
            <a:endParaRPr lang="es-ES" sz="1400"/>
          </a:p>
          <a:p>
            <a:r>
              <a:rPr lang="es-ES" sz="1400"/>
              <a:t>TORMENTAS ELÉCTRICAS</a:t>
            </a:r>
          </a:p>
          <a:p>
            <a:endParaRPr lang="es-ES" sz="1400"/>
          </a:p>
          <a:p>
            <a:r>
              <a:rPr lang="es-ES" sz="1400"/>
              <a:t>AURORA VOREAL</a:t>
            </a:r>
          </a:p>
          <a:p>
            <a:pPr marL="0" indent="0">
              <a:buNone/>
            </a:pPr>
            <a:endParaRPr lang="es-ES" sz="1400"/>
          </a:p>
          <a:p>
            <a:r>
              <a:rPr lang="es-ES" sz="1400"/>
              <a:t>TORNADOS</a:t>
            </a:r>
            <a:endParaRPr lang="es-CL" sz="1400"/>
          </a:p>
        </p:txBody>
      </p:sp>
      <p:pic>
        <p:nvPicPr>
          <p:cNvPr id="4" name="Picture 8" descr="Cómo es tenerle miedo irracional a las tormentas eléctricas - Infobae">
            <a:extLst>
              <a:ext uri="{FF2B5EF4-FFF2-40B4-BE49-F238E27FC236}">
                <a16:creationId xmlns:a16="http://schemas.microsoft.com/office/drawing/2014/main" id="{699B7678-22C2-419F-B6BF-946F27700B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" r="16539"/>
          <a:stretch/>
        </p:blipFill>
        <p:spPr bwMode="auto"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740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6" name="Rectangle 72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C9F7AE-794F-4DAB-BE5D-08E154E7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452" y="1610024"/>
            <a:ext cx="3058621" cy="1457002"/>
          </a:xfrm>
        </p:spPr>
        <p:txBody>
          <a:bodyPr anchor="b">
            <a:normAutofit/>
          </a:bodyPr>
          <a:lstStyle/>
          <a:p>
            <a:r>
              <a:rPr lang="es-CL" sz="4000"/>
              <a:t>Fenómenos Hidrológicos</a:t>
            </a:r>
          </a:p>
        </p:txBody>
      </p:sp>
      <p:grpSp>
        <p:nvGrpSpPr>
          <p:cNvPr id="5127" name="Group 74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4D0C01-674C-4532-8379-46131148D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450" y="3067026"/>
            <a:ext cx="3058623" cy="327232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ES" sz="1700" dirty="0"/>
              <a:t>Se relacionan con el </a:t>
            </a:r>
            <a:r>
              <a:rPr lang="es-ES" sz="1700" dirty="0">
                <a:hlinkClick r:id="rId2"/>
              </a:rPr>
              <a:t>agua</a:t>
            </a:r>
            <a:r>
              <a:rPr lang="es-ES" sz="1700" dirty="0"/>
              <a:t> en sus distintos lugares, facetas y recorridos, desde la simple lluvia hasta las mareas </a:t>
            </a:r>
            <a:r>
              <a:rPr lang="es-ES" sz="1700" dirty="0">
                <a:hlinkClick r:id="rId3"/>
              </a:rPr>
              <a:t>oceánicas</a:t>
            </a:r>
            <a:r>
              <a:rPr lang="es-ES" sz="1700" dirty="0"/>
              <a:t>. Ejemplos:</a:t>
            </a:r>
          </a:p>
          <a:p>
            <a:pPr marL="0" indent="0">
              <a:buNone/>
            </a:pPr>
            <a:endParaRPr lang="es-ES" sz="1700" dirty="0"/>
          </a:p>
          <a:p>
            <a:pPr marL="0" indent="0">
              <a:buNone/>
            </a:pPr>
            <a:r>
              <a:rPr lang="es-ES" sz="1700" dirty="0"/>
              <a:t>Mareas Oceánicas</a:t>
            </a:r>
          </a:p>
          <a:p>
            <a:pPr marL="0" indent="0">
              <a:buNone/>
            </a:pPr>
            <a:endParaRPr lang="es-ES" sz="1700" dirty="0"/>
          </a:p>
          <a:p>
            <a:pPr marL="0" indent="0">
              <a:buNone/>
            </a:pPr>
            <a:r>
              <a:rPr lang="es-ES" sz="1700" dirty="0"/>
              <a:t>Lluvias</a:t>
            </a:r>
            <a:br>
              <a:rPr lang="es-ES" sz="1700" dirty="0"/>
            </a:br>
            <a:r>
              <a:rPr lang="es-ES" sz="1700" dirty="0"/>
              <a:t/>
            </a:r>
            <a:br>
              <a:rPr lang="es-ES" sz="1700" dirty="0"/>
            </a:br>
            <a:endParaRPr lang="es-CL" sz="1700" dirty="0"/>
          </a:p>
        </p:txBody>
      </p:sp>
      <p:pic>
        <p:nvPicPr>
          <p:cNvPr id="5124" name="Picture 4" descr="GEOGRAFIA 1: Dinámica y distribución de las aguas oceánicas.">
            <a:extLst>
              <a:ext uri="{FF2B5EF4-FFF2-40B4-BE49-F238E27FC236}">
                <a16:creationId xmlns:a16="http://schemas.microsoft.com/office/drawing/2014/main" id="{8AC28528-661F-4565-B05A-2ABC84BAB3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9" r="-2" b="18845"/>
          <a:stretch/>
        </p:blipFill>
        <p:spPr bwMode="auto">
          <a:xfrm>
            <a:off x="4636963" y="10"/>
            <a:ext cx="7555037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Temporada de lluvias se reducirá para final de año">
            <a:extLst>
              <a:ext uri="{FF2B5EF4-FFF2-40B4-BE49-F238E27FC236}">
                <a16:creationId xmlns:a16="http://schemas.microsoft.com/office/drawing/2014/main" id="{53586ACE-9181-4D69-916C-29DB144B6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-2" b="4676"/>
          <a:stretch/>
        </p:blipFill>
        <p:spPr bwMode="auto">
          <a:xfrm>
            <a:off x="4639056" y="3474720"/>
            <a:ext cx="755294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429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973D1-BACB-44A7-87E2-8516DDEEF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s-CL" sz="3600"/>
              <a:t>Fenómenos Biológicos</a:t>
            </a:r>
          </a:p>
        </p:txBody>
      </p:sp>
      <p:pic>
        <p:nvPicPr>
          <p:cNvPr id="6146" name="Picture 2" descr="fenomenos naturales migracion pinguinos">
            <a:extLst>
              <a:ext uri="{FF2B5EF4-FFF2-40B4-BE49-F238E27FC236}">
                <a16:creationId xmlns:a16="http://schemas.microsoft.com/office/drawing/2014/main" id="{6615EF94-92CF-4AEB-B6E1-55B6D5C41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30" b="7300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17873B-C213-48F8-8BF5-F19D4EA70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s-ES" sz="1800"/>
              <a:t>También llamados ecológicos, son los que atañen a las demás </a:t>
            </a:r>
            <a:r>
              <a:rPr lang="es-ES" sz="1800">
                <a:hlinkClick r:id="rId3"/>
              </a:rPr>
              <a:t>especies</a:t>
            </a:r>
            <a:r>
              <a:rPr lang="es-ES" sz="1800"/>
              <a:t> de </a:t>
            </a:r>
            <a:r>
              <a:rPr lang="es-ES" sz="1800">
                <a:hlinkClick r:id="rId4"/>
              </a:rPr>
              <a:t>seres vivos</a:t>
            </a:r>
            <a:r>
              <a:rPr lang="es-ES" sz="1800"/>
              <a:t>, excluyendo al ser humano, ya sean animales, vegetales o de otro tipo. Ejemplos:</a:t>
            </a:r>
          </a:p>
          <a:p>
            <a:r>
              <a:rPr lang="es-ES" sz="1800"/>
              <a:t>Migración de Pinguinos</a:t>
            </a:r>
            <a:br>
              <a:rPr lang="es-ES" sz="1800"/>
            </a:br>
            <a:endParaRPr lang="es-CL" sz="1800"/>
          </a:p>
        </p:txBody>
      </p:sp>
    </p:spTree>
    <p:extLst>
      <p:ext uri="{BB962C8B-B14F-4D97-AF65-F5344CB8AC3E}">
        <p14:creationId xmlns:p14="http://schemas.microsoft.com/office/powerpoint/2010/main" val="678637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Una erupción volcánica podría arruinarte las vacaciones de Navidad ...">
            <a:extLst>
              <a:ext uri="{FF2B5EF4-FFF2-40B4-BE49-F238E27FC236}">
                <a16:creationId xmlns:a16="http://schemas.microsoft.com/office/drawing/2014/main" id="{BFC1E9AA-6268-4054-8069-E48B4ACE5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7" r="17371" b="-2"/>
          <a:stretch/>
        </p:blipFill>
        <p:spPr bwMode="auto">
          <a:xfrm>
            <a:off x="3125968" y="2527222"/>
            <a:ext cx="3316388" cy="331638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Terremoto Imágenes Vectoriales, Ilustraciones Libres de Regalías ...">
            <a:extLst>
              <a:ext uri="{FF2B5EF4-FFF2-40B4-BE49-F238E27FC236}">
                <a16:creationId xmlns:a16="http://schemas.microsoft.com/office/drawing/2014/main" id="{B8BC1BAE-8FE9-4947-9BD7-951B69BEE1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3" b="1"/>
          <a:stretch/>
        </p:blipFill>
        <p:spPr bwMode="auto">
          <a:xfrm>
            <a:off x="1" y="1"/>
            <a:ext cx="4443799" cy="3776782"/>
          </a:xfrm>
          <a:custGeom>
            <a:avLst/>
            <a:gdLst/>
            <a:ahLst/>
            <a:cxnLst/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ibujos animados miedo con agua desbordamiento tsunami ola ...">
            <a:extLst>
              <a:ext uri="{FF2B5EF4-FFF2-40B4-BE49-F238E27FC236}">
                <a16:creationId xmlns:a16="http://schemas.microsoft.com/office/drawing/2014/main" id="{F36D3357-0BC2-4D01-9EB6-66046F5593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2" r="9547" b="-2"/>
          <a:stretch/>
        </p:blipFill>
        <p:spPr bwMode="auto">
          <a:xfrm>
            <a:off x="20" y="3917273"/>
            <a:ext cx="3440566" cy="2950205"/>
          </a:xfrm>
          <a:custGeom>
            <a:avLst/>
            <a:gdLst/>
            <a:ahLst/>
            <a:cxnLst/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DD257392-088E-4D55-B128-FFD59A895D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E2FC120-F2E0-4A90-9931-910EC4952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267" y="802955"/>
            <a:ext cx="4333814" cy="1454051"/>
          </a:xfrm>
        </p:spPr>
        <p:txBody>
          <a:bodyPr>
            <a:normAutofit/>
          </a:bodyPr>
          <a:lstStyle/>
          <a:p>
            <a:r>
              <a:rPr lang="es-CL" sz="3600">
                <a:solidFill>
                  <a:srgbClr val="000000"/>
                </a:solidFill>
              </a:rPr>
              <a:t>Fenómenos Geológicos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82491D-824B-48BD-891F-63755ECF0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684" y="2421682"/>
            <a:ext cx="4333468" cy="3639289"/>
          </a:xfrm>
        </p:spPr>
        <p:txBody>
          <a:bodyPr anchor="ctr">
            <a:normAutofit/>
          </a:bodyPr>
          <a:lstStyle/>
          <a:p>
            <a:r>
              <a:rPr lang="es-ES" sz="2000">
                <a:solidFill>
                  <a:srgbClr val="000000"/>
                </a:solidFill>
              </a:rPr>
              <a:t>Aquellos que tienen que ver con el movimiento de las placas tectónicas, la actividad volcánica y otros procesos internos de la superficie del planeta. Ejemplos:</a:t>
            </a:r>
          </a:p>
          <a:p>
            <a:endParaRPr lang="es-ES" sz="2000">
              <a:solidFill>
                <a:srgbClr val="000000"/>
              </a:solidFill>
            </a:endParaRPr>
          </a:p>
          <a:p>
            <a:r>
              <a:rPr lang="es-ES" sz="2000">
                <a:solidFill>
                  <a:srgbClr val="000000"/>
                </a:solidFill>
              </a:rPr>
              <a:t>Terremotos</a:t>
            </a:r>
          </a:p>
          <a:p>
            <a:r>
              <a:rPr lang="es-ES" sz="2000">
                <a:solidFill>
                  <a:srgbClr val="000000"/>
                </a:solidFill>
              </a:rPr>
              <a:t>Tsumanis</a:t>
            </a:r>
          </a:p>
          <a:p>
            <a:r>
              <a:rPr lang="es-CL" sz="2000">
                <a:solidFill>
                  <a:srgbClr val="000000"/>
                </a:solidFill>
              </a:rPr>
              <a:t>Erupción Volcánica</a:t>
            </a:r>
          </a:p>
        </p:txBody>
      </p:sp>
    </p:spTree>
    <p:extLst>
      <p:ext uri="{BB962C8B-B14F-4D97-AF65-F5344CB8AC3E}">
        <p14:creationId xmlns:p14="http://schemas.microsoft.com/office/powerpoint/2010/main" val="3615405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4A3A4D1-4F5A-4A2A-962C-EFF8A17E9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 fontScale="90000"/>
          </a:bodyPr>
          <a:lstStyle/>
          <a:p>
            <a:r>
              <a:rPr lang="es-CL" sz="4000" dirty="0">
                <a:solidFill>
                  <a:srgbClr val="FFFFFF"/>
                </a:solidFill>
              </a:rPr>
              <a:t>Retroalimentación ¿Qué aprendimos?</a:t>
            </a:r>
            <a:br>
              <a:rPr lang="es-CL" sz="4000" dirty="0">
                <a:solidFill>
                  <a:srgbClr val="FFFFFF"/>
                </a:solidFill>
              </a:rPr>
            </a:br>
            <a:r>
              <a:rPr lang="es-CL" sz="4000" dirty="0"/>
              <a:t>PARA CONVERSAR EN FAMILIA.</a:t>
            </a:r>
            <a:br>
              <a:rPr lang="es-CL" sz="4000" dirty="0"/>
            </a:br>
            <a:endParaRPr lang="es-CL" sz="4000" dirty="0">
              <a:solidFill>
                <a:srgbClr val="FF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14BEC1-E1E6-4B05-B86F-12CFC03CE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 fontScale="92500" lnSpcReduction="10000"/>
          </a:bodyPr>
          <a:lstStyle/>
          <a:p>
            <a:r>
              <a:rPr lang="es-CL" sz="2200" dirty="0"/>
              <a:t> Recuerdas lo que es un Fenómeno Natural?</a:t>
            </a:r>
          </a:p>
          <a:p>
            <a:r>
              <a:rPr lang="es-CL" sz="2200" dirty="0"/>
              <a:t>Qué Fenómeno te llamo más la atención? Por qué?</a:t>
            </a:r>
          </a:p>
          <a:p>
            <a:r>
              <a:rPr lang="es-CL" sz="2200" dirty="0"/>
              <a:t>Los eclipses, a qué fenómeno natural pertenecen?</a:t>
            </a:r>
          </a:p>
          <a:p>
            <a:r>
              <a:rPr lang="es-CL" sz="2200" dirty="0"/>
              <a:t>DIBUJA EL FEÓMENO NATURAL QUE MÁS TE GUSTO Y PEGA EL DIBUJO EN TU HOGAR DONDE LO PUEDAS OBSERVAR.</a:t>
            </a:r>
          </a:p>
          <a:p>
            <a:pPr marL="0" indent="0">
              <a:buNone/>
            </a:pPr>
            <a:r>
              <a:rPr lang="es-CL" sz="2200" dirty="0"/>
              <a:t>¡LO HAZ HECHO EXCELENTE!</a:t>
            </a:r>
          </a:p>
          <a:p>
            <a:endParaRPr lang="es-CL" sz="2200" dirty="0"/>
          </a:p>
          <a:p>
            <a:endParaRPr lang="es-CL" sz="2200" dirty="0"/>
          </a:p>
        </p:txBody>
      </p:sp>
      <p:pic>
        <p:nvPicPr>
          <p:cNvPr id="8196" name="Picture 4" descr="Snoopy GIFs | Tenor">
            <a:extLst>
              <a:ext uri="{FF2B5EF4-FFF2-40B4-BE49-F238E27FC236}">
                <a16:creationId xmlns:a16="http://schemas.microsoft.com/office/drawing/2014/main" id="{FA685670-734E-47D2-8E7D-E546F9680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616" y="1904304"/>
            <a:ext cx="47434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829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0A7DE9-43F0-4F2E-9787-C4897C794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Bibliografía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E99FFD-6DAB-4F36-87B4-68F7955F6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Fuente: </a:t>
            </a:r>
            <a:r>
              <a:rPr lang="es-ES" dirty="0">
                <a:hlinkClick r:id="rId2"/>
              </a:rPr>
              <a:t>https://concepto.de/fenomenos-naturales/#ixzz6KwVxgmAy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173129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187</Words>
  <Application>Microsoft Office PowerPoint</Application>
  <PresentationFormat>Panorámica</PresentationFormat>
  <Paragraphs>47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Aharoni</vt:lpstr>
      <vt:lpstr>Arial</vt:lpstr>
      <vt:lpstr>Calibri</vt:lpstr>
      <vt:lpstr>Calibri Light</vt:lpstr>
      <vt:lpstr>Times New Roman</vt:lpstr>
      <vt:lpstr>Tema de Office</vt:lpstr>
      <vt:lpstr>Fenómenos Naturales</vt:lpstr>
      <vt:lpstr>Clasificación de Fenómenos Naturales</vt:lpstr>
      <vt:lpstr>Otro ejemplo de Fenómenos Astronómicos</vt:lpstr>
      <vt:lpstr>Fenómenos Atmosféricos</vt:lpstr>
      <vt:lpstr>Fenómenos Hidrológicos</vt:lpstr>
      <vt:lpstr>Fenómenos Biológicos</vt:lpstr>
      <vt:lpstr>Fenómenos Geológicos</vt:lpstr>
      <vt:lpstr>Retroalimentación ¿Qué aprendimos? PARA CONVERSAR EN FAMILIA. </vt:lpstr>
      <vt:lpstr>Bibliografía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Fenómenos Naturales</dc:title>
  <dc:creator>Romi</dc:creator>
  <cp:lastModifiedBy>Anne Marie Salazar Araya</cp:lastModifiedBy>
  <cp:revision>4</cp:revision>
  <dcterms:created xsi:type="dcterms:W3CDTF">2020-04-28T21:16:29Z</dcterms:created>
  <dcterms:modified xsi:type="dcterms:W3CDTF">2020-05-04T03:00:00Z</dcterms:modified>
</cp:coreProperties>
</file>