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rylanbarrazastmf@gmail.com" TargetMode="External"/><Relationship Id="rId2" Type="http://schemas.openxmlformats.org/officeDocument/2006/relationships/hyperlink" Target="mailto:annemariesalazar@gmail.com" TargetMode="Externa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hyperlink" Target="mailto:mariluramirezstmf@gmail.com" TargetMode="External"/><Relationship Id="rId4" Type="http://schemas.openxmlformats.org/officeDocument/2006/relationships/hyperlink" Target="mailto:mariaquirogastmf@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video" Target="https://www.youtube.com/embed/thUI3RfZUms" TargetMode="External"/><Relationship Id="rId4" Type="http://schemas.openxmlformats.org/officeDocument/2006/relationships/hyperlink" Target="https://www.youtube.com/watch?v=thUI3RfZUm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video" Target="https://www.youtube.com/embed/RO8QHYbXVes" TargetMode="External"/><Relationship Id="rId4" Type="http://schemas.openxmlformats.org/officeDocument/2006/relationships/hyperlink" Target="https://www.youtube.com/watch?v=RO8QHYbXVes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video" Target="https://www.youtube.com/embed/b85JTa13umM" TargetMode="External"/><Relationship Id="rId4" Type="http://schemas.openxmlformats.org/officeDocument/2006/relationships/hyperlink" Target="https://www.youtube.com/watch?v=b85JTa13um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6884" y="862146"/>
            <a:ext cx="7766936" cy="1072505"/>
          </a:xfrm>
        </p:spPr>
        <p:txBody>
          <a:bodyPr/>
          <a:lstStyle/>
          <a:p>
            <a:r>
              <a:rPr lang="es-CL" dirty="0" smtClean="0"/>
              <a:t>El sistema respiratorio</a:t>
            </a:r>
            <a:endParaRPr lang="es-CL" dirty="0"/>
          </a:p>
        </p:txBody>
      </p:sp>
      <p:pic>
        <p:nvPicPr>
          <p:cNvPr id="4" name="Imagen 3"/>
          <p:cNvPicPr>
            <a:picLocks noChangeAspect="1"/>
          </p:cNvPicPr>
          <p:nvPr/>
        </p:nvPicPr>
        <p:blipFill>
          <a:blip r:embed="rId2"/>
          <a:stretch>
            <a:fillRect/>
          </a:stretch>
        </p:blipFill>
        <p:spPr>
          <a:xfrm>
            <a:off x="3794302" y="2284912"/>
            <a:ext cx="3532100" cy="3776254"/>
          </a:xfrm>
          <a:prstGeom prst="rect">
            <a:avLst/>
          </a:prstGeom>
        </p:spPr>
      </p:pic>
      <p:sp>
        <p:nvSpPr>
          <p:cNvPr id="3" name="Rectangle 2"/>
          <p:cNvSpPr>
            <a:spLocks noChangeArrowheads="1"/>
          </p:cNvSpPr>
          <p:nvPr/>
        </p:nvSpPr>
        <p:spPr bwMode="auto">
          <a:xfrm>
            <a:off x="0" y="-14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0"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1" name="5 Imagen"/>
          <p:cNvPicPr/>
          <p:nvPr/>
        </p:nvPicPr>
        <p:blipFill>
          <a:blip r:embed="rId3" cstate="print">
            <a:extLst>
              <a:ext uri="{28A0092B-C50C-407E-A947-70E740481C1C}">
                <a14:useLocalDpi xmlns:a14="http://schemas.microsoft.com/office/drawing/2010/main" val="0"/>
              </a:ext>
            </a:extLst>
          </a:blip>
          <a:stretch>
            <a:fillRect/>
          </a:stretch>
        </p:blipFill>
        <p:spPr>
          <a:xfrm>
            <a:off x="225425" y="164813"/>
            <a:ext cx="447675" cy="581025"/>
          </a:xfrm>
          <a:prstGeom prst="rect">
            <a:avLst/>
          </a:prstGeom>
          <a:ln>
            <a:noFill/>
          </a:ln>
          <a:effectLst>
            <a:softEdge rad="112500"/>
          </a:effectLst>
        </p:spPr>
      </p:pic>
      <p:sp>
        <p:nvSpPr>
          <p:cNvPr id="12" name="Rectangle 9"/>
          <p:cNvSpPr>
            <a:spLocks noChangeArrowheads="1"/>
          </p:cNvSpPr>
          <p:nvPr/>
        </p:nvSpPr>
        <p:spPr bwMode="auto">
          <a:xfrm>
            <a:off x="0" y="164813"/>
            <a:ext cx="33643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CL" altLang="es-CL"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Colegio Santa María La Florida</a:t>
            </a:r>
            <a:endParaRPr kumimoji="0" lang="es-CL" altLang="es-CL"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NT2</a:t>
            </a:r>
            <a:endParaRPr kumimoji="0" lang="es-CL" altLang="es-CL"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2231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031965" y="640081"/>
            <a:ext cx="8438605" cy="5264330"/>
          </a:xfrm>
        </p:spPr>
        <p:txBody>
          <a:bodyPr>
            <a:normAutofit lnSpcReduction="10000"/>
          </a:bodyPr>
          <a:lstStyle/>
          <a:p>
            <a:pPr algn="ctr"/>
            <a:r>
              <a:rPr lang="es-CL" dirty="0" smtClean="0"/>
              <a:t>¡Muy bien!</a:t>
            </a:r>
          </a:p>
          <a:p>
            <a:pPr algn="ctr"/>
            <a:r>
              <a:rPr lang="es-CL" dirty="0" smtClean="0"/>
              <a:t>Te estas esforzando mucho por aprender</a:t>
            </a:r>
          </a:p>
          <a:p>
            <a:pPr algn="ctr"/>
            <a:r>
              <a:rPr lang="es-CL" dirty="0" smtClean="0"/>
              <a:t>¡Felicitaciones!</a:t>
            </a:r>
          </a:p>
          <a:p>
            <a:pPr algn="ctr"/>
            <a:r>
              <a:rPr lang="es-CL" dirty="0" smtClean="0"/>
              <a:t>Nos vemos la próxima semana con un nuevo sistema del cuerpo humano para aprender y recuerda que si tienes dudas o consultas, puede escribirnos, felices te responderemos:</a:t>
            </a:r>
          </a:p>
          <a:p>
            <a:pPr algn="ctr"/>
            <a:r>
              <a:rPr lang="es-CL" dirty="0"/>
              <a:t>Tía Anne Marie, Kinder A </a:t>
            </a:r>
            <a:endParaRPr lang="es-CL" dirty="0" smtClean="0"/>
          </a:p>
          <a:p>
            <a:pPr algn="ctr"/>
            <a:r>
              <a:rPr lang="es-CL" dirty="0" smtClean="0">
                <a:hlinkClick r:id="rId2"/>
              </a:rPr>
              <a:t>annemariesalazar@gmail.com</a:t>
            </a:r>
            <a:endParaRPr lang="es-CL" dirty="0" smtClean="0"/>
          </a:p>
          <a:p>
            <a:pPr algn="ctr"/>
            <a:endParaRPr lang="es-CL" dirty="0"/>
          </a:p>
          <a:p>
            <a:pPr algn="ctr"/>
            <a:r>
              <a:rPr lang="es-CL" dirty="0"/>
              <a:t>Tía Marylan, Kinder B </a:t>
            </a:r>
            <a:endParaRPr lang="es-CL" dirty="0" smtClean="0"/>
          </a:p>
          <a:p>
            <a:pPr algn="ctr"/>
            <a:r>
              <a:rPr lang="es-CL" dirty="0" smtClean="0">
                <a:hlinkClick r:id="rId3"/>
              </a:rPr>
              <a:t>marylanbarrazastmf@gmail.com</a:t>
            </a:r>
            <a:endParaRPr lang="es-CL" dirty="0" smtClean="0"/>
          </a:p>
          <a:p>
            <a:pPr algn="ctr"/>
            <a:endParaRPr lang="es-CL" dirty="0"/>
          </a:p>
          <a:p>
            <a:pPr algn="ctr"/>
            <a:r>
              <a:rPr lang="es-CL" dirty="0"/>
              <a:t>Tía María Paz, Kinder C </a:t>
            </a:r>
            <a:endParaRPr lang="es-CL" dirty="0" smtClean="0"/>
          </a:p>
          <a:p>
            <a:pPr algn="ctr"/>
            <a:r>
              <a:rPr lang="es-CL" dirty="0" smtClean="0">
                <a:hlinkClick r:id="rId4"/>
              </a:rPr>
              <a:t>mariaquirogastmf@gmail.com</a:t>
            </a:r>
            <a:endParaRPr lang="es-CL" dirty="0" smtClean="0"/>
          </a:p>
          <a:p>
            <a:pPr algn="ctr"/>
            <a:endParaRPr lang="es-CL" dirty="0"/>
          </a:p>
          <a:p>
            <a:pPr algn="ctr"/>
            <a:r>
              <a:rPr lang="es-CL" dirty="0"/>
              <a:t>Tía Marilú, Kinder D </a:t>
            </a:r>
            <a:endParaRPr lang="es-CL" dirty="0" smtClean="0"/>
          </a:p>
          <a:p>
            <a:pPr algn="ctr"/>
            <a:r>
              <a:rPr lang="es-CL" dirty="0" smtClean="0">
                <a:hlinkClick r:id="rId5"/>
              </a:rPr>
              <a:t>mariluramirezstmf@gmail.com</a:t>
            </a:r>
            <a:endParaRPr lang="es-CL" dirty="0" smtClean="0"/>
          </a:p>
          <a:p>
            <a:pPr algn="ctr"/>
            <a:endParaRPr lang="es-CL" dirty="0"/>
          </a:p>
          <a:p>
            <a:pPr algn="ctr"/>
            <a:endParaRPr lang="es-CL" dirty="0"/>
          </a:p>
        </p:txBody>
      </p:sp>
      <p:pic>
        <p:nvPicPr>
          <p:cNvPr id="6" name="Imagen 5"/>
          <p:cNvPicPr>
            <a:picLocks noChangeAspect="1"/>
          </p:cNvPicPr>
          <p:nvPr/>
        </p:nvPicPr>
        <p:blipFill>
          <a:blip r:embed="rId6"/>
          <a:stretch>
            <a:fillRect/>
          </a:stretch>
        </p:blipFill>
        <p:spPr>
          <a:xfrm>
            <a:off x="7911328" y="3590109"/>
            <a:ext cx="2143125" cy="2133600"/>
          </a:xfrm>
          <a:prstGeom prst="rect">
            <a:avLst/>
          </a:prstGeom>
        </p:spPr>
      </p:pic>
    </p:spTree>
    <p:extLst>
      <p:ext uri="{BB962C8B-B14F-4D97-AF65-F5344CB8AC3E}">
        <p14:creationId xmlns:p14="http://schemas.microsoft.com/office/powerpoint/2010/main" val="2400915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stretch>
            <a:fillRect/>
          </a:stretch>
        </p:blipFill>
        <p:spPr>
          <a:xfrm>
            <a:off x="5063007" y="514350"/>
            <a:ext cx="3909074" cy="5527675"/>
          </a:xfrm>
          <a:prstGeom prst="rect">
            <a:avLst/>
          </a:prstGeom>
        </p:spPr>
      </p:pic>
      <p:sp>
        <p:nvSpPr>
          <p:cNvPr id="6" name="Marcador de texto 5"/>
          <p:cNvSpPr>
            <a:spLocks noGrp="1"/>
          </p:cNvSpPr>
          <p:nvPr>
            <p:ph type="body" sz="half" idx="2"/>
          </p:nvPr>
        </p:nvSpPr>
        <p:spPr>
          <a:xfrm>
            <a:off x="470263" y="514925"/>
            <a:ext cx="4061599" cy="5526436"/>
          </a:xfrm>
        </p:spPr>
        <p:txBody>
          <a:bodyPr>
            <a:normAutofit/>
          </a:bodyPr>
          <a:lstStyle/>
          <a:p>
            <a:pPr algn="just"/>
            <a:r>
              <a:rPr lang="es-CL" dirty="0" smtClean="0"/>
              <a:t>¡Buenos días niños y niñas!</a:t>
            </a:r>
          </a:p>
          <a:p>
            <a:pPr algn="just"/>
            <a:r>
              <a:rPr lang="es-CL" dirty="0" smtClean="0"/>
              <a:t> ¿Cómo están el día de hoy?</a:t>
            </a:r>
          </a:p>
          <a:p>
            <a:pPr algn="just"/>
            <a:r>
              <a:rPr lang="es-CL" dirty="0" smtClean="0"/>
              <a:t>¿Cómo amanecieron?</a:t>
            </a:r>
          </a:p>
          <a:p>
            <a:pPr algn="just"/>
            <a:r>
              <a:rPr lang="es-CL" dirty="0" smtClean="0"/>
              <a:t>¿Les parece si antes de comenzar cantamos una canción de inicio de las actividades?</a:t>
            </a:r>
          </a:p>
          <a:p>
            <a:pPr algn="just"/>
            <a:r>
              <a:rPr lang="es-CL" dirty="0" smtClean="0"/>
              <a:t>“Vamos a comenzar una actividad y todos los niñitos cantando están, ojos bien abiertos, oídos bien atentos, mente concentrada, vamos a aprender”</a:t>
            </a:r>
          </a:p>
          <a:p>
            <a:pPr algn="just"/>
            <a:r>
              <a:rPr lang="es-CL" dirty="0" smtClean="0"/>
              <a:t>¡Muy bien! Es maravilloso tener siempre una buena actitud para trabajar.</a:t>
            </a:r>
          </a:p>
          <a:p>
            <a:pPr algn="just"/>
            <a:r>
              <a:rPr lang="es-CL" dirty="0" smtClean="0"/>
              <a:t>Hoy comenzaremos a aprender sobre nuestro cuerpo humano y el funcionamiento de algunos sistemas que lo componen, debes pensar que la tía está hablando con palabras muy extrañas, pero no te preocupes, porque poco a poco iremos aprendiendo y te darás cuenta que son cosas que tú ya conoces y que vives a diario con tú cuerpo.</a:t>
            </a:r>
            <a:endParaRPr lang="es-CL" dirty="0"/>
          </a:p>
        </p:txBody>
      </p:sp>
    </p:spTree>
    <p:extLst>
      <p:ext uri="{BB962C8B-B14F-4D97-AF65-F5344CB8AC3E}">
        <p14:creationId xmlns:p14="http://schemas.microsoft.com/office/powerpoint/2010/main" val="979859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862149" y="514925"/>
            <a:ext cx="8451668" cy="5526436"/>
          </a:xfrm>
        </p:spPr>
        <p:txBody>
          <a:bodyPr>
            <a:normAutofit/>
          </a:bodyPr>
          <a:lstStyle/>
          <a:p>
            <a:pPr algn="ctr"/>
            <a:r>
              <a:rPr lang="es-CL" sz="1800" dirty="0" smtClean="0"/>
              <a:t>Antes de comenzar, quisiera hacerte una pregunta, seguro que lo sabes, sólo debes pensar muy bien.</a:t>
            </a:r>
          </a:p>
          <a:p>
            <a:pPr algn="ctr"/>
            <a:endParaRPr lang="es-CL" sz="1800" dirty="0" smtClean="0"/>
          </a:p>
          <a:p>
            <a:pPr algn="ctr"/>
            <a:r>
              <a:rPr lang="es-CL" sz="1800" dirty="0" smtClean="0"/>
              <a:t>¿Qué cosa hacemos con nuestro cuerpo siempre, en la vida diaria, mientras estamos despiertos y mientras dormimos?</a:t>
            </a:r>
          </a:p>
          <a:p>
            <a:pPr algn="ctr"/>
            <a:endParaRPr lang="es-CL" sz="1800" dirty="0"/>
          </a:p>
          <a:p>
            <a:pPr algn="ctr"/>
            <a:r>
              <a:rPr lang="es-CL" sz="1800" dirty="0" smtClean="0"/>
              <a:t> Lo hacemos casi sin darnos cuenta, pero ahí está, a veces sólo nos percatamos de esto cuando estamos muy muy cansados o cansadas después de correr.</a:t>
            </a:r>
          </a:p>
          <a:p>
            <a:pPr algn="ctr"/>
            <a:r>
              <a:rPr lang="es-CL" sz="1800" dirty="0" smtClean="0"/>
              <a:t>¿Qué será? ¿Qué será?</a:t>
            </a:r>
          </a:p>
          <a:p>
            <a:pPr algn="ctr"/>
            <a:r>
              <a:rPr lang="es-CL" sz="1800" dirty="0" smtClean="0"/>
              <a:t>Piensa, piensa. </a:t>
            </a:r>
            <a:endParaRPr lang="es-CL" sz="1800" dirty="0"/>
          </a:p>
          <a:p>
            <a:pPr algn="ctr"/>
            <a:r>
              <a:rPr lang="es-CL" sz="1800" dirty="0" smtClean="0"/>
              <a:t>¿Te doy una pista?</a:t>
            </a:r>
          </a:p>
          <a:p>
            <a:pPr algn="ctr"/>
            <a:r>
              <a:rPr lang="es-CL" sz="1800" dirty="0" smtClean="0"/>
              <a:t>Si pones la mano cerca de tus costillas te darás cuenta.</a:t>
            </a:r>
          </a:p>
          <a:p>
            <a:pPr algn="ctr"/>
            <a:r>
              <a:rPr lang="es-CL" sz="1800" dirty="0" smtClean="0"/>
              <a:t>Sí muy bien, es la </a:t>
            </a:r>
            <a:r>
              <a:rPr lang="es-CL" sz="1800" b="1" dirty="0" smtClean="0"/>
              <a:t>respiración.</a:t>
            </a:r>
          </a:p>
          <a:p>
            <a:pPr algn="ctr"/>
            <a:r>
              <a:rPr lang="es-CL" sz="1800" dirty="0" smtClean="0"/>
              <a:t>¡Excelente!</a:t>
            </a:r>
            <a:endParaRPr lang="es-CL" sz="1800" dirty="0"/>
          </a:p>
        </p:txBody>
      </p:sp>
    </p:spTree>
    <p:extLst>
      <p:ext uri="{BB962C8B-B14F-4D97-AF65-F5344CB8AC3E}">
        <p14:creationId xmlns:p14="http://schemas.microsoft.com/office/powerpoint/2010/main" val="2375863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hUI3RfZUms"/>
          <p:cNvPicPr>
            <a:picLocks noGrp="1" noRot="1" noChangeAspect="1"/>
          </p:cNvPicPr>
          <p:nvPr>
            <p:ph idx="1"/>
            <a:videoFile r:link="rId1"/>
          </p:nvPr>
        </p:nvPicPr>
        <p:blipFill>
          <a:blip r:embed="rId3"/>
          <a:stretch>
            <a:fillRect/>
          </a:stretch>
        </p:blipFill>
        <p:spPr>
          <a:xfrm>
            <a:off x="4874441" y="1711234"/>
            <a:ext cx="4572000" cy="4336869"/>
          </a:xfrm>
          <a:prstGeom prst="rect">
            <a:avLst/>
          </a:prstGeom>
        </p:spPr>
      </p:pic>
      <p:sp>
        <p:nvSpPr>
          <p:cNvPr id="4" name="Marcador de texto 3"/>
          <p:cNvSpPr>
            <a:spLocks noGrp="1"/>
          </p:cNvSpPr>
          <p:nvPr>
            <p:ph type="body" sz="half" idx="2"/>
          </p:nvPr>
        </p:nvSpPr>
        <p:spPr>
          <a:xfrm>
            <a:off x="849085" y="1246444"/>
            <a:ext cx="3605349" cy="4462025"/>
          </a:xfrm>
        </p:spPr>
        <p:txBody>
          <a:bodyPr>
            <a:normAutofit/>
          </a:bodyPr>
          <a:lstStyle/>
          <a:p>
            <a:pPr algn="just"/>
            <a:r>
              <a:rPr lang="es-CL" dirty="0" smtClean="0"/>
              <a:t>La respiración es fundamental para nuestro cuerpo.</a:t>
            </a:r>
          </a:p>
          <a:p>
            <a:pPr algn="just"/>
            <a:r>
              <a:rPr lang="es-CL" dirty="0" smtClean="0"/>
              <a:t>¿Se te ocurre por qué es importante respirar?</a:t>
            </a:r>
          </a:p>
          <a:p>
            <a:pPr algn="just"/>
            <a:r>
              <a:rPr lang="es-CL" dirty="0" smtClean="0"/>
              <a:t>¿Qué le pasaría a nuestros órganos del cuerpo si no respiráramos?</a:t>
            </a:r>
          </a:p>
          <a:p>
            <a:pPr algn="just"/>
            <a:r>
              <a:rPr lang="es-CL" dirty="0" smtClean="0"/>
              <a:t>¡Muy bien! ¡Excelente respuesta!</a:t>
            </a:r>
          </a:p>
          <a:p>
            <a:pPr algn="just"/>
            <a:r>
              <a:rPr lang="es-CL" dirty="0" smtClean="0"/>
              <a:t>Si no respiramos no podemos vivir, y </a:t>
            </a:r>
            <a:r>
              <a:rPr lang="es-CL" b="1" dirty="0" smtClean="0"/>
              <a:t>respirar</a:t>
            </a:r>
            <a:r>
              <a:rPr lang="es-CL" dirty="0" smtClean="0"/>
              <a:t> consiste en </a:t>
            </a:r>
            <a:r>
              <a:rPr lang="es-CL" b="1" dirty="0" smtClean="0"/>
              <a:t>inhalar</a:t>
            </a:r>
            <a:r>
              <a:rPr lang="es-CL" dirty="0" smtClean="0"/>
              <a:t> el aire que está en la naturaleza y </a:t>
            </a:r>
            <a:r>
              <a:rPr lang="es-CL" b="1" dirty="0" smtClean="0"/>
              <a:t>exhalar </a:t>
            </a:r>
            <a:r>
              <a:rPr lang="es-CL" dirty="0" smtClean="0"/>
              <a:t>el dióxido de carbono, el aire que no utilizamos.</a:t>
            </a:r>
          </a:p>
          <a:p>
            <a:pPr algn="just"/>
            <a:r>
              <a:rPr lang="es-CL" dirty="0" smtClean="0"/>
              <a:t>Y esta tarea de lograr respirar la realiza el Sistema respiratorio.</a:t>
            </a:r>
          </a:p>
          <a:p>
            <a:pPr algn="just"/>
            <a:endParaRPr lang="es-CL" dirty="0"/>
          </a:p>
        </p:txBody>
      </p:sp>
      <p:sp>
        <p:nvSpPr>
          <p:cNvPr id="6" name="Rectángulo 5"/>
          <p:cNvSpPr/>
          <p:nvPr/>
        </p:nvSpPr>
        <p:spPr>
          <a:xfrm>
            <a:off x="4733109" y="514925"/>
            <a:ext cx="6096000" cy="923330"/>
          </a:xfrm>
          <a:prstGeom prst="rect">
            <a:avLst/>
          </a:prstGeom>
        </p:spPr>
        <p:txBody>
          <a:bodyPr>
            <a:spAutoFit/>
          </a:bodyPr>
          <a:lstStyle/>
          <a:p>
            <a:r>
              <a:rPr lang="es-CL" dirty="0"/>
              <a:t>¿Les parece si los invito a ver el siguiente video</a:t>
            </a:r>
            <a:r>
              <a:rPr lang="es-CL" dirty="0" smtClean="0"/>
              <a:t>?</a:t>
            </a:r>
            <a:endParaRPr lang="es-CL" dirty="0"/>
          </a:p>
          <a:p>
            <a:r>
              <a:rPr lang="es-CL" dirty="0">
                <a:hlinkClick r:id="rId4"/>
              </a:rPr>
              <a:t>https://</a:t>
            </a:r>
            <a:r>
              <a:rPr lang="es-CL" dirty="0" smtClean="0">
                <a:hlinkClick r:id="rId4"/>
              </a:rPr>
              <a:t>www.youtube.com/watch?v=thUI3RfZUms</a:t>
            </a:r>
            <a:endParaRPr lang="es-CL" dirty="0" smtClean="0"/>
          </a:p>
          <a:p>
            <a:endParaRPr lang="es-CL" dirty="0"/>
          </a:p>
        </p:txBody>
      </p:sp>
    </p:spTree>
    <p:extLst>
      <p:ext uri="{BB962C8B-B14F-4D97-AF65-F5344CB8AC3E}">
        <p14:creationId xmlns:p14="http://schemas.microsoft.com/office/powerpoint/2010/main" val="1883314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744584" y="959062"/>
            <a:ext cx="3996284" cy="4775524"/>
          </a:xfrm>
        </p:spPr>
        <p:txBody>
          <a:bodyPr/>
          <a:lstStyle/>
          <a:p>
            <a:pPr algn="just"/>
            <a:r>
              <a:rPr lang="es-CL" dirty="0" smtClean="0"/>
              <a:t>Como vimos en el video, para respirar necesitamos de</a:t>
            </a:r>
            <a:r>
              <a:rPr lang="es-CL" b="1" dirty="0" smtClean="0"/>
              <a:t> las vías respiratorias </a:t>
            </a:r>
            <a:r>
              <a:rPr lang="es-CL" dirty="0" smtClean="0"/>
              <a:t>y de </a:t>
            </a:r>
            <a:r>
              <a:rPr lang="es-CL" b="1" dirty="0" smtClean="0"/>
              <a:t>los pulmones.</a:t>
            </a:r>
          </a:p>
          <a:p>
            <a:pPr algn="just"/>
            <a:endParaRPr lang="es-CL" b="1" dirty="0" smtClean="0"/>
          </a:p>
          <a:p>
            <a:pPr algn="just"/>
            <a:r>
              <a:rPr lang="es-CL" dirty="0" smtClean="0"/>
              <a:t>¿Sabes lo que son los pulmones?</a:t>
            </a:r>
          </a:p>
          <a:p>
            <a:pPr algn="just"/>
            <a:endParaRPr lang="es-CL" dirty="0"/>
          </a:p>
          <a:p>
            <a:pPr algn="just"/>
            <a:r>
              <a:rPr lang="es-CL" dirty="0" smtClean="0"/>
              <a:t>Los </a:t>
            </a:r>
            <a:r>
              <a:rPr lang="es-CL" dirty="0"/>
              <a:t>pulmones son dos </a:t>
            </a:r>
            <a:r>
              <a:rPr lang="es-CL" dirty="0" smtClean="0"/>
              <a:t>órganos, de color rosado, cuando están sanos, </a:t>
            </a:r>
            <a:r>
              <a:rPr lang="es-CL" dirty="0"/>
              <a:t>que en su interior poseen tubos llenos de aire. Están ubicados dentro de la caja torácica, protegidos por las costillas y a ambos lados del corazón. </a:t>
            </a:r>
            <a:endParaRPr lang="es-CL" dirty="0" smtClean="0"/>
          </a:p>
          <a:p>
            <a:pPr algn="just"/>
            <a:r>
              <a:rPr lang="es-CL" dirty="0" smtClean="0"/>
              <a:t>Los pulmones son muy importantes para poder respirar y hay que cuidarlos mucho de las enfermedades respiratorias y  hacer deporte y mantenernos activos y activas.</a:t>
            </a:r>
            <a:endParaRPr lang="es-CL" dirty="0"/>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5733" y="1097280"/>
            <a:ext cx="5590892" cy="4193169"/>
          </a:xfrm>
        </p:spPr>
      </p:pic>
    </p:spTree>
    <p:extLst>
      <p:ext uri="{BB962C8B-B14F-4D97-AF65-F5344CB8AC3E}">
        <p14:creationId xmlns:p14="http://schemas.microsoft.com/office/powerpoint/2010/main" val="380064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058091" y="597897"/>
            <a:ext cx="3891782" cy="5460274"/>
          </a:xfrm>
        </p:spPr>
        <p:txBody>
          <a:bodyPr>
            <a:normAutofit fontScale="92500" lnSpcReduction="20000"/>
          </a:bodyPr>
          <a:lstStyle/>
          <a:p>
            <a:pPr algn="just"/>
            <a:r>
              <a:rPr lang="es-CL" dirty="0" smtClean="0"/>
              <a:t>Para entender mejor como funciona la respiración te invitamos a ponerte de pie. Ahora pon tus dos manos sobre tus costillas, y ahora </a:t>
            </a:r>
            <a:r>
              <a:rPr lang="es-CL" b="1" u="sng" dirty="0" smtClean="0"/>
              <a:t>inhala,</a:t>
            </a:r>
            <a:r>
              <a:rPr lang="es-CL" b="1" dirty="0" smtClean="0"/>
              <a:t> </a:t>
            </a:r>
            <a:r>
              <a:rPr lang="es-CL" dirty="0" smtClean="0"/>
              <a:t>Es decir respira profundo.</a:t>
            </a:r>
          </a:p>
          <a:p>
            <a:pPr algn="just"/>
            <a:r>
              <a:rPr lang="es-CL" dirty="0" smtClean="0"/>
              <a:t>¿Qué pasó con tú cuerpo al hacer esto?</a:t>
            </a:r>
          </a:p>
          <a:p>
            <a:pPr algn="just"/>
            <a:r>
              <a:rPr lang="es-CL" dirty="0" smtClean="0"/>
              <a:t>¿Sentiste alguna diferencia en cómo estaba en reposo o al </a:t>
            </a:r>
            <a:r>
              <a:rPr lang="es-CL" b="1" dirty="0" smtClean="0"/>
              <a:t>inhalar</a:t>
            </a:r>
            <a:r>
              <a:rPr lang="es-CL" dirty="0" smtClean="0"/>
              <a:t> aire?</a:t>
            </a:r>
          </a:p>
          <a:p>
            <a:pPr algn="just"/>
            <a:r>
              <a:rPr lang="es-CL" dirty="0" smtClean="0"/>
              <a:t>¡Piensa, piensa!</a:t>
            </a:r>
            <a:endParaRPr lang="es-CL" dirty="0"/>
          </a:p>
          <a:p>
            <a:pPr algn="just"/>
            <a:r>
              <a:rPr lang="es-CL" dirty="0" smtClean="0"/>
              <a:t>¡Muy bien! Si hubo cambios porque el volumen del tórax aumenta y tu guatita o abdomen  se hunde, es ahí cuando tus pulmones se están llenado de aire.</a:t>
            </a:r>
          </a:p>
          <a:p>
            <a:pPr algn="just"/>
            <a:endParaRPr lang="es-CL" dirty="0"/>
          </a:p>
          <a:p>
            <a:pPr algn="just"/>
            <a:r>
              <a:rPr lang="es-CL" dirty="0" smtClean="0"/>
              <a:t>Ahora, </a:t>
            </a:r>
            <a:r>
              <a:rPr lang="es-CL" b="1" u="sng" dirty="0" smtClean="0"/>
              <a:t>exhala</a:t>
            </a:r>
            <a:r>
              <a:rPr lang="es-CL" b="1" dirty="0" smtClean="0"/>
              <a:t> o expulsa </a:t>
            </a:r>
            <a:r>
              <a:rPr lang="es-CL" dirty="0" smtClean="0"/>
              <a:t>el aire. Al hacer este proceso:</a:t>
            </a:r>
          </a:p>
          <a:p>
            <a:pPr algn="just"/>
            <a:r>
              <a:rPr lang="es-CL" dirty="0" smtClean="0"/>
              <a:t>¿Qué le pasó a tú cuerpo?</a:t>
            </a:r>
          </a:p>
          <a:p>
            <a:pPr algn="just"/>
            <a:r>
              <a:rPr lang="es-CL" dirty="0" smtClean="0"/>
              <a:t>¿Sentiste que estaba igual o diferente a cuando inhalaste aire?</a:t>
            </a:r>
          </a:p>
          <a:p>
            <a:pPr algn="just"/>
            <a:r>
              <a:rPr lang="es-CL" dirty="0" smtClean="0"/>
              <a:t>Así es, al </a:t>
            </a:r>
            <a:r>
              <a:rPr lang="es-CL" b="1" dirty="0" smtClean="0"/>
              <a:t>exhalar </a:t>
            </a:r>
            <a:r>
              <a:rPr lang="es-CL" dirty="0" smtClean="0"/>
              <a:t>el aire que ya no necesitamos en nuestros pulmones, la caja torácica disminuye su tamaño y los músculos intercostales se relajan.</a:t>
            </a:r>
          </a:p>
          <a:p>
            <a:pPr algn="just"/>
            <a:r>
              <a:rPr lang="es-CL" dirty="0" smtClean="0"/>
              <a:t>Todo este proceso lo realiza nuestro cuerpo de manera involuntaria y automática.</a:t>
            </a:r>
            <a:endParaRPr lang="es-CL" dirty="0"/>
          </a:p>
        </p:txBody>
      </p:sp>
      <p:pic>
        <p:nvPicPr>
          <p:cNvPr id="13" name="Imagen 12"/>
          <p:cNvPicPr>
            <a:picLocks noChangeAspect="1"/>
          </p:cNvPicPr>
          <p:nvPr/>
        </p:nvPicPr>
        <p:blipFill>
          <a:blip r:embed="rId2"/>
          <a:stretch>
            <a:fillRect/>
          </a:stretch>
        </p:blipFill>
        <p:spPr>
          <a:xfrm>
            <a:off x="6531427" y="190158"/>
            <a:ext cx="3775121" cy="3109756"/>
          </a:xfrm>
          <a:prstGeom prst="rect">
            <a:avLst/>
          </a:prstGeom>
        </p:spPr>
      </p:pic>
      <p:pic>
        <p:nvPicPr>
          <p:cNvPr id="1028" name="Picture 4" descr="Enfermedades del sistema respiratorio - Monografia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902" y="3513909"/>
            <a:ext cx="6318823" cy="278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283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O8QHYbXVes"/>
          <p:cNvPicPr>
            <a:picLocks noGrp="1" noRot="1" noChangeAspect="1"/>
          </p:cNvPicPr>
          <p:nvPr>
            <p:ph idx="1"/>
            <a:videoFile r:link="rId1"/>
          </p:nvPr>
        </p:nvPicPr>
        <p:blipFill>
          <a:blip r:embed="rId3"/>
          <a:stretch>
            <a:fillRect/>
          </a:stretch>
        </p:blipFill>
        <p:spPr>
          <a:xfrm>
            <a:off x="5828030" y="1515291"/>
            <a:ext cx="5053330" cy="4689565"/>
          </a:xfrm>
          <a:prstGeom prst="rect">
            <a:avLst/>
          </a:prstGeom>
        </p:spPr>
      </p:pic>
      <p:sp>
        <p:nvSpPr>
          <p:cNvPr id="4" name="Marcador de texto 3"/>
          <p:cNvSpPr>
            <a:spLocks noGrp="1"/>
          </p:cNvSpPr>
          <p:nvPr>
            <p:ph type="body" sz="half" idx="2"/>
          </p:nvPr>
        </p:nvSpPr>
        <p:spPr>
          <a:xfrm>
            <a:off x="862149" y="1045028"/>
            <a:ext cx="3827416" cy="5055326"/>
          </a:xfrm>
        </p:spPr>
        <p:txBody>
          <a:bodyPr>
            <a:normAutofit/>
          </a:bodyPr>
          <a:lstStyle/>
          <a:p>
            <a:pPr algn="just"/>
            <a:r>
              <a:rPr lang="es-CL" dirty="0" smtClean="0"/>
              <a:t>Creo que ahora es momento de ponernos manos a la acción y ejercitar la respiración y el trabajo que hacen los pulmones de manera concreta y practica. No es obligación hacer esta actividad, pero si tienen la oportunidad les resultara muy entretenida.</a:t>
            </a:r>
          </a:p>
          <a:p>
            <a:pPr algn="just"/>
            <a:endParaRPr lang="es-CL" dirty="0" smtClean="0"/>
          </a:p>
          <a:p>
            <a:pPr algn="just"/>
            <a:r>
              <a:rPr lang="es-CL" dirty="0" smtClean="0"/>
              <a:t>Para este trabajo necesitas:</a:t>
            </a:r>
          </a:p>
          <a:p>
            <a:pPr marL="285750" indent="-285750" algn="just">
              <a:buFontTx/>
              <a:buChar char="-"/>
            </a:pPr>
            <a:r>
              <a:rPr lang="es-CL" dirty="0" smtClean="0"/>
              <a:t>3 globos</a:t>
            </a:r>
          </a:p>
          <a:p>
            <a:pPr marL="285750" indent="-285750" algn="just">
              <a:buFontTx/>
              <a:buChar char="-"/>
            </a:pPr>
            <a:r>
              <a:rPr lang="es-CL" dirty="0"/>
              <a:t>1 botella  </a:t>
            </a:r>
            <a:r>
              <a:rPr lang="es-CL" dirty="0" smtClean="0"/>
              <a:t>vacía</a:t>
            </a:r>
          </a:p>
          <a:p>
            <a:pPr marL="285750" indent="-285750" algn="just">
              <a:buFontTx/>
              <a:buChar char="-"/>
            </a:pPr>
            <a:r>
              <a:rPr lang="es-CL" dirty="0" smtClean="0"/>
              <a:t>1 bombilla</a:t>
            </a:r>
          </a:p>
          <a:p>
            <a:pPr marL="285750" indent="-285750" algn="just">
              <a:buFontTx/>
              <a:buChar char="-"/>
            </a:pPr>
            <a:r>
              <a:rPr lang="es-CL" dirty="0" smtClean="0"/>
              <a:t>1 poco de hilo</a:t>
            </a:r>
          </a:p>
          <a:p>
            <a:pPr marL="285750" indent="-285750" algn="just">
              <a:buFontTx/>
              <a:buChar char="-"/>
            </a:pPr>
            <a:r>
              <a:rPr lang="es-CL" dirty="0" smtClean="0"/>
              <a:t>Pegamento </a:t>
            </a:r>
          </a:p>
          <a:p>
            <a:pPr marL="285750" indent="-285750" algn="just">
              <a:buFontTx/>
              <a:buChar char="-"/>
            </a:pPr>
            <a:r>
              <a:rPr lang="es-CL" dirty="0" smtClean="0"/>
              <a:t>1 clip abierto.</a:t>
            </a:r>
          </a:p>
          <a:p>
            <a:pPr marL="285750" indent="-285750" algn="just">
              <a:buFontTx/>
              <a:buChar char="-"/>
            </a:pPr>
            <a:endParaRPr lang="es-CL" dirty="0"/>
          </a:p>
          <a:p>
            <a:pPr marL="285750" indent="-285750">
              <a:buFontTx/>
              <a:buChar char="-"/>
            </a:pPr>
            <a:endParaRPr lang="es-CL" dirty="0"/>
          </a:p>
          <a:p>
            <a:pPr marL="285750" indent="-285750">
              <a:buFontTx/>
              <a:buChar char="-"/>
            </a:pPr>
            <a:endParaRPr lang="es-CL" dirty="0" smtClean="0"/>
          </a:p>
          <a:p>
            <a:pPr marL="285750" indent="-285750">
              <a:buFontTx/>
              <a:buChar char="-"/>
            </a:pPr>
            <a:endParaRPr lang="es-CL" dirty="0"/>
          </a:p>
          <a:p>
            <a:pPr marL="285750" indent="-285750">
              <a:buFontTx/>
              <a:buChar char="-"/>
            </a:pPr>
            <a:endParaRPr lang="es-CL" dirty="0" smtClean="0"/>
          </a:p>
        </p:txBody>
      </p:sp>
      <p:sp>
        <p:nvSpPr>
          <p:cNvPr id="6" name="Rectángulo 5"/>
          <p:cNvSpPr/>
          <p:nvPr/>
        </p:nvSpPr>
        <p:spPr>
          <a:xfrm>
            <a:off x="5828030" y="431800"/>
            <a:ext cx="6096000" cy="923330"/>
          </a:xfrm>
          <a:prstGeom prst="rect">
            <a:avLst/>
          </a:prstGeom>
        </p:spPr>
        <p:txBody>
          <a:bodyPr>
            <a:spAutoFit/>
          </a:bodyPr>
          <a:lstStyle/>
          <a:p>
            <a:r>
              <a:rPr lang="es-CL" dirty="0"/>
              <a:t>Pone mucha atención </a:t>
            </a:r>
            <a:r>
              <a:rPr lang="es-CL" dirty="0" smtClean="0"/>
              <a:t>al siguiente video:</a:t>
            </a:r>
          </a:p>
          <a:p>
            <a:r>
              <a:rPr lang="es-CL" dirty="0" smtClean="0">
                <a:hlinkClick r:id="rId4"/>
              </a:rPr>
              <a:t>https</a:t>
            </a:r>
            <a:r>
              <a:rPr lang="es-CL" dirty="0">
                <a:hlinkClick r:id="rId4"/>
              </a:rPr>
              <a:t>://</a:t>
            </a:r>
            <a:r>
              <a:rPr lang="es-CL" dirty="0" smtClean="0">
                <a:hlinkClick r:id="rId4"/>
              </a:rPr>
              <a:t>www.youtube.com/watch?v=RO8QHYbXVesal</a:t>
            </a:r>
            <a:endParaRPr lang="es-CL" dirty="0" smtClean="0"/>
          </a:p>
          <a:p>
            <a:endParaRPr lang="es-CL" dirty="0"/>
          </a:p>
        </p:txBody>
      </p:sp>
    </p:spTree>
    <p:extLst>
      <p:ext uri="{BB962C8B-B14F-4D97-AF65-F5344CB8AC3E}">
        <p14:creationId xmlns:p14="http://schemas.microsoft.com/office/powerpoint/2010/main" val="343707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85JTa13umM"/>
          <p:cNvPicPr>
            <a:picLocks noGrp="1" noRot="1" noChangeAspect="1"/>
          </p:cNvPicPr>
          <p:nvPr>
            <p:ph idx="1"/>
            <a:videoFile r:link="rId1"/>
          </p:nvPr>
        </p:nvPicPr>
        <p:blipFill>
          <a:blip r:embed="rId3"/>
          <a:stretch>
            <a:fillRect/>
          </a:stretch>
        </p:blipFill>
        <p:spPr>
          <a:xfrm>
            <a:off x="4730440" y="1666751"/>
            <a:ext cx="5233850" cy="3863963"/>
          </a:xfrm>
          <a:prstGeom prst="rect">
            <a:avLst/>
          </a:prstGeom>
        </p:spPr>
      </p:pic>
      <p:sp>
        <p:nvSpPr>
          <p:cNvPr id="4" name="Marcador de texto 3"/>
          <p:cNvSpPr>
            <a:spLocks noGrp="1"/>
          </p:cNvSpPr>
          <p:nvPr>
            <p:ph type="body" sz="half" idx="2"/>
          </p:nvPr>
        </p:nvSpPr>
        <p:spPr>
          <a:xfrm>
            <a:off x="875212" y="1666751"/>
            <a:ext cx="3461658" cy="3769692"/>
          </a:xfrm>
        </p:spPr>
        <p:txBody>
          <a:bodyPr>
            <a:normAutofit/>
          </a:bodyPr>
          <a:lstStyle/>
          <a:p>
            <a:pPr algn="just"/>
            <a:r>
              <a:rPr lang="es-CL" dirty="0" smtClean="0"/>
              <a:t>Acá hay una idea más. No es necesario que lo hagan en casa, verlo es muy claro para entender le proceso, pero si se animan, será una gran experiencia de aprendizaje.</a:t>
            </a:r>
          </a:p>
          <a:p>
            <a:pPr algn="just"/>
            <a:r>
              <a:rPr lang="es-CL" dirty="0" smtClean="0"/>
              <a:t>En este proyecto se utilizan:</a:t>
            </a:r>
          </a:p>
          <a:p>
            <a:pPr algn="just"/>
            <a:r>
              <a:rPr lang="es-CL" dirty="0" smtClean="0"/>
              <a:t>-2 globos</a:t>
            </a:r>
          </a:p>
          <a:p>
            <a:pPr algn="just"/>
            <a:r>
              <a:rPr lang="es-CL" dirty="0" smtClean="0"/>
              <a:t>-bombillas</a:t>
            </a:r>
          </a:p>
          <a:p>
            <a:pPr algn="just"/>
            <a:r>
              <a:rPr lang="es-CL" dirty="0" smtClean="0"/>
              <a:t>-témperas o papeles de colores</a:t>
            </a:r>
          </a:p>
          <a:p>
            <a:pPr algn="just"/>
            <a:r>
              <a:rPr lang="es-CL" dirty="0" smtClean="0"/>
              <a:t>-cartón grueso</a:t>
            </a:r>
          </a:p>
          <a:p>
            <a:pPr algn="just"/>
            <a:r>
              <a:rPr lang="es-CL" dirty="0" smtClean="0"/>
              <a:t>-pegamento</a:t>
            </a:r>
          </a:p>
          <a:p>
            <a:pPr algn="just"/>
            <a:endParaRPr lang="es-CL" dirty="0"/>
          </a:p>
        </p:txBody>
      </p:sp>
      <p:sp>
        <p:nvSpPr>
          <p:cNvPr id="6" name="Rectángulo 5"/>
          <p:cNvSpPr/>
          <p:nvPr/>
        </p:nvSpPr>
        <p:spPr>
          <a:xfrm>
            <a:off x="4610205" y="906083"/>
            <a:ext cx="5474319" cy="646331"/>
          </a:xfrm>
          <a:prstGeom prst="rect">
            <a:avLst/>
          </a:prstGeom>
        </p:spPr>
        <p:txBody>
          <a:bodyPr wrap="none">
            <a:spAutoFit/>
          </a:bodyPr>
          <a:lstStyle/>
          <a:p>
            <a:r>
              <a:rPr lang="es-CL" dirty="0" smtClean="0">
                <a:hlinkClick r:id="rId4"/>
              </a:rPr>
              <a:t>https</a:t>
            </a:r>
            <a:r>
              <a:rPr lang="es-CL" dirty="0">
                <a:hlinkClick r:id="rId4"/>
              </a:rPr>
              <a:t>://</a:t>
            </a:r>
            <a:r>
              <a:rPr lang="es-CL" dirty="0" smtClean="0">
                <a:hlinkClick r:id="rId4"/>
              </a:rPr>
              <a:t>www.youtube.com/watch?v=b85JTa13umM</a:t>
            </a:r>
            <a:endParaRPr lang="es-CL" dirty="0" smtClean="0"/>
          </a:p>
          <a:p>
            <a:endParaRPr lang="es-CL" dirty="0"/>
          </a:p>
        </p:txBody>
      </p:sp>
    </p:spTree>
    <p:extLst>
      <p:ext uri="{BB962C8B-B14F-4D97-AF65-F5344CB8AC3E}">
        <p14:creationId xmlns:p14="http://schemas.microsoft.com/office/powerpoint/2010/main" val="4059424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60461" y="514924"/>
            <a:ext cx="5663699" cy="5526437"/>
          </a:xfrm>
        </p:spPr>
        <p:txBody>
          <a:bodyPr>
            <a:normAutofit/>
          </a:bodyPr>
          <a:lstStyle/>
          <a:p>
            <a:endParaRPr lang="es-CL" dirty="0"/>
          </a:p>
          <a:p>
            <a:endParaRPr lang="es-CL" dirty="0"/>
          </a:p>
        </p:txBody>
      </p:sp>
      <p:sp>
        <p:nvSpPr>
          <p:cNvPr id="4" name="Marcador de texto 3"/>
          <p:cNvSpPr>
            <a:spLocks noGrp="1"/>
          </p:cNvSpPr>
          <p:nvPr>
            <p:ph type="body" sz="half" idx="2"/>
          </p:nvPr>
        </p:nvSpPr>
        <p:spPr>
          <a:xfrm>
            <a:off x="1123406" y="514924"/>
            <a:ext cx="7889965" cy="5199440"/>
          </a:xfrm>
        </p:spPr>
        <p:txBody>
          <a:bodyPr>
            <a:normAutofit fontScale="25000" lnSpcReduction="20000"/>
          </a:bodyPr>
          <a:lstStyle/>
          <a:p>
            <a:pPr algn="ctr"/>
            <a:r>
              <a:rPr lang="es-CL" sz="5600" dirty="0" smtClean="0"/>
              <a:t>Ahora que ya aprendimos sobre el sistema respiratorio, y para finalizar quisiera hacerte algunas preguntas, para ello debes responder con tus propias palabras, cómo tú puedas.</a:t>
            </a:r>
          </a:p>
          <a:p>
            <a:pPr algn="ctr"/>
            <a:endParaRPr lang="es-CL" sz="5600" dirty="0" smtClean="0"/>
          </a:p>
          <a:p>
            <a:pPr algn="ctr"/>
            <a:r>
              <a:rPr lang="es-CL" sz="5600" dirty="0" smtClean="0"/>
              <a:t>¿Por qué es importante respirar?</a:t>
            </a:r>
          </a:p>
          <a:p>
            <a:pPr algn="ctr"/>
            <a:endParaRPr lang="es-CL" sz="5600" dirty="0" smtClean="0"/>
          </a:p>
          <a:p>
            <a:pPr algn="ctr"/>
            <a:r>
              <a:rPr lang="es-CL" sz="5600" dirty="0" smtClean="0"/>
              <a:t>¿Cuándo respiramos, nos damos cuenta de ello o sucede automáticamente?</a:t>
            </a:r>
          </a:p>
          <a:p>
            <a:pPr algn="ctr"/>
            <a:endParaRPr lang="es-CL" sz="5600" dirty="0" smtClean="0"/>
          </a:p>
          <a:p>
            <a:pPr algn="ctr"/>
            <a:r>
              <a:rPr lang="es-CL" sz="5600" dirty="0" smtClean="0"/>
              <a:t>¿Qué hacemos cuando inhalamos? </a:t>
            </a:r>
          </a:p>
          <a:p>
            <a:pPr algn="ctr"/>
            <a:r>
              <a:rPr lang="es-CL" sz="5600" dirty="0" smtClean="0"/>
              <a:t>(puedes hacerlo con tú cuerpo)</a:t>
            </a:r>
          </a:p>
          <a:p>
            <a:pPr algn="ctr"/>
            <a:endParaRPr lang="es-CL" sz="5600" dirty="0" smtClean="0"/>
          </a:p>
          <a:p>
            <a:pPr algn="ctr"/>
            <a:r>
              <a:rPr lang="es-CL" sz="5600" dirty="0" smtClean="0"/>
              <a:t>¿Qué hacemos cuando exhalamos?</a:t>
            </a:r>
          </a:p>
          <a:p>
            <a:pPr algn="ctr"/>
            <a:r>
              <a:rPr lang="es-CL" sz="5600" dirty="0" smtClean="0"/>
              <a:t>(puedes hacerlo con tú cuerpo)</a:t>
            </a:r>
          </a:p>
          <a:p>
            <a:pPr algn="ctr"/>
            <a:endParaRPr lang="es-CL" sz="5600" dirty="0" smtClean="0"/>
          </a:p>
          <a:p>
            <a:pPr algn="ctr"/>
            <a:r>
              <a:rPr lang="es-CL" sz="5600" dirty="0" smtClean="0"/>
              <a:t>¿Cuáles son los órganos que nos ayudan a respirar?</a:t>
            </a:r>
          </a:p>
          <a:p>
            <a:pPr algn="ctr"/>
            <a:endParaRPr lang="es-CL" sz="5600" dirty="0" smtClean="0"/>
          </a:p>
          <a:p>
            <a:pPr algn="ctr"/>
            <a:r>
              <a:rPr lang="es-CL" sz="5600" dirty="0" smtClean="0"/>
              <a:t>¿Cuántos pulmones tenemos?</a:t>
            </a:r>
          </a:p>
          <a:p>
            <a:pPr algn="ctr"/>
            <a:endParaRPr lang="es-CL" sz="5600" dirty="0" smtClean="0"/>
          </a:p>
          <a:p>
            <a:pPr algn="ctr"/>
            <a:r>
              <a:rPr lang="es-CL" sz="5600" dirty="0" smtClean="0"/>
              <a:t>¿En qué parte de nuestro cuerpo se ubican?</a:t>
            </a:r>
          </a:p>
          <a:p>
            <a:pPr algn="ctr"/>
            <a:endParaRPr lang="es-CL" sz="5600" dirty="0" smtClean="0"/>
          </a:p>
          <a:p>
            <a:pPr algn="ctr"/>
            <a:r>
              <a:rPr lang="es-CL" sz="5600" dirty="0" smtClean="0"/>
              <a:t>¿Cómo sabemos que están sanos? </a:t>
            </a:r>
          </a:p>
          <a:p>
            <a:pPr algn="just"/>
            <a:endParaRPr lang="es-CL" dirty="0" smtClean="0"/>
          </a:p>
        </p:txBody>
      </p:sp>
      <p:pic>
        <p:nvPicPr>
          <p:cNvPr id="5" name="Imagen 4"/>
          <p:cNvPicPr>
            <a:picLocks noChangeAspect="1"/>
          </p:cNvPicPr>
          <p:nvPr/>
        </p:nvPicPr>
        <p:blipFill>
          <a:blip r:embed="rId2"/>
          <a:stretch>
            <a:fillRect/>
          </a:stretch>
        </p:blipFill>
        <p:spPr>
          <a:xfrm>
            <a:off x="7543991" y="3657600"/>
            <a:ext cx="4295347" cy="2857648"/>
          </a:xfrm>
          <a:prstGeom prst="rect">
            <a:avLst/>
          </a:prstGeom>
        </p:spPr>
      </p:pic>
    </p:spTree>
    <p:extLst>
      <p:ext uri="{BB962C8B-B14F-4D97-AF65-F5344CB8AC3E}">
        <p14:creationId xmlns:p14="http://schemas.microsoft.com/office/powerpoint/2010/main" val="2515839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123</TotalTime>
  <Words>937</Words>
  <Application>Microsoft Office PowerPoint</Application>
  <PresentationFormat>Panorámica</PresentationFormat>
  <Paragraphs>102</Paragraphs>
  <Slides>10</Slides>
  <Notes>0</Notes>
  <HiddenSlides>0</HiddenSlides>
  <MMClips>3</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Times New Roman</vt:lpstr>
      <vt:lpstr>Trebuchet MS</vt:lpstr>
      <vt:lpstr>Wingdings 3</vt:lpstr>
      <vt:lpstr>Faceta</vt:lpstr>
      <vt:lpstr>El sistema respiratorio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sistema respiratorio</dc:title>
  <dc:creator>AA</dc:creator>
  <cp:lastModifiedBy>Anne Marie Salazar Araya</cp:lastModifiedBy>
  <cp:revision>21</cp:revision>
  <dcterms:created xsi:type="dcterms:W3CDTF">2020-05-04T01:16:01Z</dcterms:created>
  <dcterms:modified xsi:type="dcterms:W3CDTF">2020-05-04T04:51:10Z</dcterms:modified>
</cp:coreProperties>
</file>