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64" r:id="rId5"/>
    <p:sldId id="259" r:id="rId6"/>
    <p:sldId id="258" r:id="rId7"/>
    <p:sldId id="260" r:id="rId8"/>
    <p:sldId id="267" r:id="rId9"/>
    <p:sldId id="261" r:id="rId10"/>
    <p:sldId id="266" r:id="rId11"/>
    <p:sldId id="262"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3" autoAdjust="0"/>
    <p:restoredTop sz="94660"/>
  </p:normalViewPr>
  <p:slideViewPr>
    <p:cSldViewPr snapToGrid="0">
      <p:cViewPr varScale="1">
        <p:scale>
          <a:sx n="75" d="100"/>
          <a:sy n="75" d="100"/>
        </p:scale>
        <p:origin x="4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5/3/2020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8.xml"/><Relationship Id="rId1" Type="http://schemas.openxmlformats.org/officeDocument/2006/relationships/video" Target="https://www.youtube.com/embed/4ZyMFKfYxsg" TargetMode="External"/><Relationship Id="rId4" Type="http://schemas.openxmlformats.org/officeDocument/2006/relationships/hyperlink" Target="https://www.youtube.com/watch?v=4ZyMFKfYxs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annemariesalazar@gmail.com" TargetMode="External"/><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hyperlink" Target="mailto:mariluramirezstmf@gmail.com" TargetMode="External"/><Relationship Id="rId5" Type="http://schemas.openxmlformats.org/officeDocument/2006/relationships/hyperlink" Target="mailto:mariaquirogastmf@gmail.com" TargetMode="External"/><Relationship Id="rId4" Type="http://schemas.openxmlformats.org/officeDocument/2006/relationships/hyperlink" Target="mailto:marylanbarrazastmf@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8.xml"/><Relationship Id="rId1" Type="http://schemas.openxmlformats.org/officeDocument/2006/relationships/video" Target="https://www.youtube.com/embed/cAKSIRoVfqQ" TargetMode="External"/><Relationship Id="rId4" Type="http://schemas.openxmlformats.org/officeDocument/2006/relationships/hyperlink" Target="https://www.youtube.com/watch?v=cAKSIRoVfqQ"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20384" y="0"/>
            <a:ext cx="8689976" cy="1337912"/>
          </a:xfrm>
        </p:spPr>
        <p:txBody>
          <a:bodyPr/>
          <a:lstStyle/>
          <a:p>
            <a:r>
              <a:rPr lang="es-CL" dirty="0" smtClean="0"/>
              <a:t>Mayo mes del mar </a:t>
            </a:r>
            <a:endParaRPr lang="es-CL" dirty="0"/>
          </a:p>
        </p:txBody>
      </p:sp>
      <p:pic>
        <p:nvPicPr>
          <p:cNvPr id="5" name="Imagen 4"/>
          <p:cNvPicPr>
            <a:picLocks noChangeAspect="1"/>
          </p:cNvPicPr>
          <p:nvPr/>
        </p:nvPicPr>
        <p:blipFill>
          <a:blip r:embed="rId2"/>
          <a:stretch>
            <a:fillRect/>
          </a:stretch>
        </p:blipFill>
        <p:spPr>
          <a:xfrm>
            <a:off x="2418807" y="1337912"/>
            <a:ext cx="7093130" cy="4898694"/>
          </a:xfrm>
          <a:prstGeom prst="rect">
            <a:avLst/>
          </a:prstGeom>
        </p:spPr>
      </p:pic>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6" name="5 Imagen"/>
          <p:cNvPicPr/>
          <p:nvPr/>
        </p:nvPicPr>
        <p:blipFill>
          <a:blip r:embed="rId3" cstate="print">
            <a:extLst>
              <a:ext uri="{28A0092B-C50C-407E-A947-70E740481C1C}">
                <a14:useLocalDpi xmlns:a14="http://schemas.microsoft.com/office/drawing/2010/main" val="0"/>
              </a:ext>
            </a:extLst>
          </a:blip>
          <a:stretch>
            <a:fillRect/>
          </a:stretch>
        </p:blipFill>
        <p:spPr>
          <a:xfrm>
            <a:off x="732790" y="144793"/>
            <a:ext cx="600710" cy="766445"/>
          </a:xfrm>
          <a:prstGeom prst="rect">
            <a:avLst/>
          </a:prstGeom>
          <a:ln>
            <a:noFill/>
          </a:ln>
          <a:effectLst>
            <a:softEdge rad="112500"/>
          </a:effectLst>
        </p:spPr>
      </p:pic>
      <p:sp>
        <p:nvSpPr>
          <p:cNvPr id="4" name="Rectangle 3"/>
          <p:cNvSpPr>
            <a:spLocks noChangeArrowheads="1"/>
          </p:cNvSpPr>
          <p:nvPr/>
        </p:nvSpPr>
        <p:spPr bwMode="auto">
          <a:xfrm>
            <a:off x="0" y="195591"/>
            <a:ext cx="37575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CL" altLang="es-CL"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Colegio Santa María La Florida</a:t>
            </a:r>
            <a:endParaRPr kumimoji="0" lang="es-CL" altLang="es-CL"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NT2</a:t>
            </a:r>
            <a:endParaRPr kumimoji="0" lang="es-CL" altLang="es-CL"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3901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quarter" idx="13"/>
          </p:nvPr>
        </p:nvPicPr>
        <p:blipFill>
          <a:blip r:embed="rId2"/>
          <a:stretch>
            <a:fillRect/>
          </a:stretch>
        </p:blipFill>
        <p:spPr>
          <a:xfrm>
            <a:off x="7948506" y="587829"/>
            <a:ext cx="3186544" cy="2867890"/>
          </a:xfrm>
          <a:prstGeom prst="rect">
            <a:avLst/>
          </a:prstGeom>
        </p:spPr>
      </p:pic>
      <p:sp>
        <p:nvSpPr>
          <p:cNvPr id="4" name="Marcador de texto 3"/>
          <p:cNvSpPr>
            <a:spLocks noGrp="1"/>
          </p:cNvSpPr>
          <p:nvPr>
            <p:ph type="body" sz="half" idx="2"/>
          </p:nvPr>
        </p:nvSpPr>
        <p:spPr>
          <a:xfrm>
            <a:off x="260631" y="923716"/>
            <a:ext cx="3935689" cy="5181600"/>
          </a:xfrm>
        </p:spPr>
        <p:txBody>
          <a:bodyPr/>
          <a:lstStyle/>
          <a:p>
            <a:pPr algn="just"/>
            <a:r>
              <a:rPr lang="es-CL" b="1" dirty="0" smtClean="0"/>
              <a:t>TE DEJAMOS TAMBIÉN ALGUNAS IDEAS ENTRETENIDAS PARA HACER EN CASA:</a:t>
            </a:r>
          </a:p>
          <a:p>
            <a:pPr algn="just"/>
            <a:r>
              <a:rPr lang="es-CL" b="1" dirty="0" smtClean="0"/>
              <a:t>EN UN Recipiente hondo puedes poner un poco de témpera azul, para darle color al agua, si no tienes no importa puedes dejarla así.</a:t>
            </a:r>
          </a:p>
          <a:p>
            <a:pPr algn="just"/>
            <a:r>
              <a:rPr lang="es-CL" b="1" dirty="0" smtClean="0"/>
              <a:t>Luego de que reúnas corchos o cáscaras de nueces, con palitos de fósforos, que te los pasé mamá listos para usar, pequeños palitos de ramitas, mondadientes o palitos de brochetas, los pones sobre los corchos o sobre la plasticina si utilizas nueces. ahora le puedes hacer las velas y ¡listo! Ahora a ¡jugar!</a:t>
            </a:r>
            <a:endParaRPr lang="es-CL" b="1" dirty="0"/>
          </a:p>
        </p:txBody>
      </p:sp>
      <p:pic>
        <p:nvPicPr>
          <p:cNvPr id="6" name="Imagen 5"/>
          <p:cNvPicPr>
            <a:picLocks noChangeAspect="1"/>
          </p:cNvPicPr>
          <p:nvPr/>
        </p:nvPicPr>
        <p:blipFill>
          <a:blip r:embed="rId3"/>
          <a:stretch>
            <a:fillRect/>
          </a:stretch>
        </p:blipFill>
        <p:spPr>
          <a:xfrm>
            <a:off x="4762983" y="1823485"/>
            <a:ext cx="2618860" cy="3903891"/>
          </a:xfrm>
          <a:prstGeom prst="rect">
            <a:avLst/>
          </a:prstGeom>
        </p:spPr>
      </p:pic>
    </p:spTree>
    <p:extLst>
      <p:ext uri="{BB962C8B-B14F-4D97-AF65-F5344CB8AC3E}">
        <p14:creationId xmlns:p14="http://schemas.microsoft.com/office/powerpoint/2010/main" val="2000022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ZyMFKfYxsg"/>
          <p:cNvPicPr>
            <a:picLocks noGrp="1" noRot="1" noChangeAspect="1"/>
          </p:cNvPicPr>
          <p:nvPr>
            <p:ph sz="quarter" idx="13"/>
            <a:videoFile r:link="rId1"/>
          </p:nvPr>
        </p:nvPicPr>
        <p:blipFill>
          <a:blip r:embed="rId3"/>
          <a:stretch>
            <a:fillRect/>
          </a:stretch>
        </p:blipFill>
        <p:spPr>
          <a:xfrm>
            <a:off x="6134100" y="1814649"/>
            <a:ext cx="4976813" cy="3317965"/>
          </a:xfrm>
          <a:prstGeom prst="rect">
            <a:avLst/>
          </a:prstGeom>
        </p:spPr>
      </p:pic>
      <p:sp>
        <p:nvSpPr>
          <p:cNvPr id="4" name="Marcador de texto 3"/>
          <p:cNvSpPr>
            <a:spLocks noGrp="1"/>
          </p:cNvSpPr>
          <p:nvPr>
            <p:ph type="body" sz="half" idx="2"/>
          </p:nvPr>
        </p:nvSpPr>
        <p:spPr>
          <a:xfrm>
            <a:off x="981167" y="368300"/>
            <a:ext cx="4175034" cy="6603999"/>
          </a:xfrm>
        </p:spPr>
        <p:txBody>
          <a:bodyPr>
            <a:noAutofit/>
          </a:bodyPr>
          <a:lstStyle/>
          <a:p>
            <a:r>
              <a:rPr lang="es-CL" b="1" dirty="0" smtClean="0"/>
              <a:t>Para finalizar, te invitamos a recordar:</a:t>
            </a:r>
          </a:p>
          <a:p>
            <a:r>
              <a:rPr lang="es-CL" b="1" dirty="0" smtClean="0"/>
              <a:t>¿cómo se llama nuestro océano?</a:t>
            </a:r>
          </a:p>
          <a:p>
            <a:r>
              <a:rPr lang="es-CL" b="1" dirty="0" smtClean="0"/>
              <a:t>¿por qué es importante el mar?</a:t>
            </a:r>
          </a:p>
          <a:p>
            <a:r>
              <a:rPr lang="es-CL" b="1" dirty="0" smtClean="0"/>
              <a:t>¿qué oficios y profesiones se pueden desarrollar en el mar?</a:t>
            </a:r>
          </a:p>
          <a:p>
            <a:r>
              <a:rPr lang="es-CL" b="1" dirty="0" smtClean="0"/>
              <a:t>¿qué productos se extraen del mar?</a:t>
            </a:r>
          </a:p>
          <a:p>
            <a:r>
              <a:rPr lang="es-CL" b="1" dirty="0" smtClean="0"/>
              <a:t>¿qué medios de transporte marítimos aprendiste hoy?</a:t>
            </a:r>
          </a:p>
          <a:p>
            <a:r>
              <a:rPr lang="es-CL" b="1" dirty="0" smtClean="0"/>
              <a:t>¡Muy bien!</a:t>
            </a:r>
          </a:p>
          <a:p>
            <a:r>
              <a:rPr lang="es-CL" b="1" dirty="0" smtClean="0"/>
              <a:t>Se nota que prestaste mucha atención y trabajaste muy concentrado (a)</a:t>
            </a:r>
          </a:p>
          <a:p>
            <a:r>
              <a:rPr lang="es-CL" b="1" dirty="0" smtClean="0"/>
              <a:t>Nos vemos la próxima semana </a:t>
            </a:r>
          </a:p>
          <a:p>
            <a:endParaRPr lang="es-CL" b="1" dirty="0" smtClean="0"/>
          </a:p>
        </p:txBody>
      </p:sp>
      <p:sp>
        <p:nvSpPr>
          <p:cNvPr id="6" name="Rectángulo 5"/>
          <p:cNvSpPr/>
          <p:nvPr/>
        </p:nvSpPr>
        <p:spPr>
          <a:xfrm>
            <a:off x="5791200" y="685801"/>
            <a:ext cx="6083300" cy="923330"/>
          </a:xfrm>
          <a:prstGeom prst="rect">
            <a:avLst/>
          </a:prstGeom>
        </p:spPr>
        <p:txBody>
          <a:bodyPr wrap="square">
            <a:spAutoFit/>
          </a:bodyPr>
          <a:lstStyle/>
          <a:p>
            <a:r>
              <a:rPr lang="es-CL" b="1" dirty="0" smtClean="0"/>
              <a:t>Les </a:t>
            </a:r>
            <a:r>
              <a:rPr lang="es-CL" b="1" dirty="0"/>
              <a:t>dejamos este lindo cuento: </a:t>
            </a:r>
            <a:r>
              <a:rPr lang="es-CL" b="1" dirty="0" smtClean="0"/>
              <a:t>“El </a:t>
            </a:r>
            <a:r>
              <a:rPr lang="es-CL" b="1" dirty="0"/>
              <a:t>barco </a:t>
            </a:r>
            <a:r>
              <a:rPr lang="es-CL" b="1" dirty="0" smtClean="0"/>
              <a:t>mágico” </a:t>
            </a:r>
            <a:endParaRPr lang="es-CL" b="1" dirty="0"/>
          </a:p>
          <a:p>
            <a:r>
              <a:rPr lang="es-CL" b="1" dirty="0">
                <a:hlinkClick r:id="rId4"/>
              </a:rPr>
              <a:t>https://</a:t>
            </a:r>
            <a:r>
              <a:rPr lang="es-CL" b="1" dirty="0" smtClean="0">
                <a:hlinkClick r:id="rId4"/>
              </a:rPr>
              <a:t>www.youtube.com/watch?v=4ZyMFKfYxsg</a:t>
            </a:r>
            <a:endParaRPr lang="es-CL" b="1" dirty="0" smtClean="0"/>
          </a:p>
          <a:p>
            <a:endParaRPr lang="es-CL" b="1" dirty="0"/>
          </a:p>
        </p:txBody>
      </p:sp>
    </p:spTree>
    <p:extLst>
      <p:ext uri="{BB962C8B-B14F-4D97-AF65-F5344CB8AC3E}">
        <p14:creationId xmlns:p14="http://schemas.microsoft.com/office/powerpoint/2010/main" val="2130316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quarter" idx="13"/>
          </p:nvPr>
        </p:nvPicPr>
        <p:blipFill>
          <a:blip r:embed="rId2"/>
          <a:stretch>
            <a:fillRect/>
          </a:stretch>
        </p:blipFill>
        <p:spPr>
          <a:xfrm>
            <a:off x="5290457" y="907869"/>
            <a:ext cx="6125370" cy="4585062"/>
          </a:xfrm>
          <a:prstGeom prst="rect">
            <a:avLst/>
          </a:prstGeom>
        </p:spPr>
      </p:pic>
      <p:sp>
        <p:nvSpPr>
          <p:cNvPr id="4" name="Marcador de texto 3"/>
          <p:cNvSpPr>
            <a:spLocks noGrp="1"/>
          </p:cNvSpPr>
          <p:nvPr>
            <p:ph type="body" sz="half" idx="2"/>
          </p:nvPr>
        </p:nvSpPr>
        <p:spPr>
          <a:xfrm>
            <a:off x="535578" y="609600"/>
            <a:ext cx="4313886" cy="5181600"/>
          </a:xfrm>
        </p:spPr>
        <p:txBody>
          <a:bodyPr>
            <a:normAutofit fontScale="92500"/>
          </a:bodyPr>
          <a:lstStyle/>
          <a:p>
            <a:r>
              <a:rPr lang="es-CL" b="1" dirty="0" smtClean="0"/>
              <a:t>Esperando que todos y todas se encuentren muy bien estos días, Y  que puedan hacer sus actividades en casa, QUEREMOS recordarles que siempre nos pueden escribir </a:t>
            </a:r>
            <a:r>
              <a:rPr lang="es-CL" b="1" dirty="0" err="1" smtClean="0"/>
              <a:t>pARA</a:t>
            </a:r>
            <a:r>
              <a:rPr lang="es-CL" b="1" dirty="0" smtClean="0"/>
              <a:t> cualquier consulta o si quieren contarnos alguna historia.</a:t>
            </a:r>
          </a:p>
          <a:p>
            <a:r>
              <a:rPr lang="es-CL" b="1" dirty="0" smtClean="0"/>
              <a:t>Los queremos mucho, nos vemos la próxima semana.</a:t>
            </a:r>
          </a:p>
          <a:p>
            <a:r>
              <a:rPr lang="es-CL" b="1" dirty="0" smtClean="0"/>
              <a:t>Tía </a:t>
            </a:r>
            <a:r>
              <a:rPr lang="es-CL" b="1" dirty="0"/>
              <a:t>Anne Marie, Kinder A </a:t>
            </a:r>
            <a:r>
              <a:rPr lang="es-CL" b="1" dirty="0" smtClean="0">
                <a:hlinkClick r:id="rId3"/>
              </a:rPr>
              <a:t>annemariesalazar@gmail.com</a:t>
            </a:r>
            <a:endParaRPr lang="es-CL" b="1" dirty="0" smtClean="0"/>
          </a:p>
          <a:p>
            <a:r>
              <a:rPr lang="es-CL" b="1" dirty="0" smtClean="0"/>
              <a:t>Tía </a:t>
            </a:r>
            <a:r>
              <a:rPr lang="es-CL" b="1" dirty="0"/>
              <a:t>Marylan, Kinder B </a:t>
            </a:r>
            <a:r>
              <a:rPr lang="es-CL" b="1" dirty="0" smtClean="0">
                <a:hlinkClick r:id="rId4"/>
              </a:rPr>
              <a:t>marylanbarrazastmf@gmail.com</a:t>
            </a:r>
            <a:endParaRPr lang="es-CL" b="1" dirty="0" smtClean="0"/>
          </a:p>
          <a:p>
            <a:r>
              <a:rPr lang="es-CL" b="1" dirty="0" smtClean="0"/>
              <a:t>Tía </a:t>
            </a:r>
            <a:r>
              <a:rPr lang="es-CL" b="1" dirty="0"/>
              <a:t>María Paz, Kinder C </a:t>
            </a:r>
            <a:r>
              <a:rPr lang="es-CL" b="1" dirty="0" smtClean="0">
                <a:hlinkClick r:id="rId5"/>
              </a:rPr>
              <a:t>mariaquirogastmf@gmail.com</a:t>
            </a:r>
            <a:endParaRPr lang="es-CL" b="1" dirty="0" smtClean="0"/>
          </a:p>
          <a:p>
            <a:r>
              <a:rPr lang="es-CL" b="1" dirty="0" smtClean="0"/>
              <a:t>Tía </a:t>
            </a:r>
            <a:r>
              <a:rPr lang="es-CL" b="1" dirty="0"/>
              <a:t>Marilú, Kinder D </a:t>
            </a:r>
            <a:r>
              <a:rPr lang="es-CL" b="1" dirty="0" smtClean="0">
                <a:hlinkClick r:id="rId6"/>
              </a:rPr>
              <a:t>mariluramirezstmf@gmail.com</a:t>
            </a:r>
            <a:endParaRPr lang="es-CL" b="1" dirty="0" smtClean="0"/>
          </a:p>
          <a:p>
            <a:endParaRPr lang="es-CL" dirty="0"/>
          </a:p>
        </p:txBody>
      </p:sp>
    </p:spTree>
    <p:extLst>
      <p:ext uri="{BB962C8B-B14F-4D97-AF65-F5344CB8AC3E}">
        <p14:creationId xmlns:p14="http://schemas.microsoft.com/office/powerpoint/2010/main" val="1338925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half" idx="2"/>
          </p:nvPr>
        </p:nvSpPr>
        <p:spPr>
          <a:xfrm>
            <a:off x="587829" y="391886"/>
            <a:ext cx="4679646" cy="5995851"/>
          </a:xfrm>
        </p:spPr>
        <p:txBody>
          <a:bodyPr>
            <a:normAutofit fontScale="92500" lnSpcReduction="20000"/>
          </a:bodyPr>
          <a:lstStyle/>
          <a:p>
            <a:pPr algn="just"/>
            <a:r>
              <a:rPr lang="es-CL" b="1" dirty="0" smtClean="0"/>
              <a:t>Hola niños y niñas, ¿cómo están el día de hoy? Espero  que muy bien, y antes de comenzar vamos a soltar las manitos, ahora las estiramos, hacemos lo mismo con nuestro cuello, nuestros hombros,  respiramos profundamente y vamos a trabajar concentrados y concentradas.</a:t>
            </a:r>
          </a:p>
          <a:p>
            <a:pPr algn="just"/>
            <a:r>
              <a:rPr lang="es-CL" b="1" dirty="0" smtClean="0"/>
              <a:t>¡Ahora si!</a:t>
            </a:r>
          </a:p>
          <a:p>
            <a:pPr algn="just"/>
            <a:r>
              <a:rPr lang="es-CL" b="1" dirty="0" smtClean="0"/>
              <a:t>Estamos comenzando un nuevo mes, ¿sabes cómo se llama?</a:t>
            </a:r>
          </a:p>
          <a:p>
            <a:pPr algn="just"/>
            <a:r>
              <a:rPr lang="es-CL" b="1" dirty="0" smtClean="0"/>
              <a:t>Si, muy bien, se llama mayo, y es el mes número 5 del año 2020.</a:t>
            </a:r>
          </a:p>
          <a:p>
            <a:pPr algn="just"/>
            <a:r>
              <a:rPr lang="es-CL" b="1" dirty="0" smtClean="0"/>
              <a:t>Y el día de hoy, ¿qué número es?</a:t>
            </a:r>
          </a:p>
          <a:p>
            <a:pPr algn="just"/>
            <a:r>
              <a:rPr lang="es-CL" b="1" dirty="0" smtClean="0"/>
              <a:t>¿Puedes buscarlo en el calendario y decirlo en voz alta?</a:t>
            </a:r>
          </a:p>
          <a:p>
            <a:pPr algn="just"/>
            <a:r>
              <a:rPr lang="es-CL" b="1" dirty="0" smtClean="0"/>
              <a:t>¡Muy bien!</a:t>
            </a:r>
          </a:p>
          <a:p>
            <a:pPr algn="just"/>
            <a:r>
              <a:rPr lang="es-CL" b="1" dirty="0" smtClean="0"/>
              <a:t>Ahora también vamos a recordar que la semana tiene 7 días, entonces ¿qué día de la semana es hoy?</a:t>
            </a:r>
          </a:p>
          <a:p>
            <a:pPr algn="just"/>
            <a:r>
              <a:rPr lang="es-CL" b="1" dirty="0" smtClean="0"/>
              <a:t>¡Súper bien! Ahora con ayuda de un adulto van a decir en voz alta, la fecha completa.</a:t>
            </a:r>
          </a:p>
          <a:p>
            <a:pPr algn="just"/>
            <a:endParaRPr lang="es-CL" b="1" dirty="0"/>
          </a:p>
        </p:txBody>
      </p:sp>
      <p:pic>
        <p:nvPicPr>
          <p:cNvPr id="7" name="Imagen 6"/>
          <p:cNvPicPr>
            <a:picLocks noChangeAspect="1"/>
          </p:cNvPicPr>
          <p:nvPr/>
        </p:nvPicPr>
        <p:blipFill>
          <a:blip r:embed="rId2"/>
          <a:stretch>
            <a:fillRect/>
          </a:stretch>
        </p:blipFill>
        <p:spPr>
          <a:xfrm>
            <a:off x="5882276" y="1267098"/>
            <a:ext cx="5322266" cy="3991700"/>
          </a:xfrm>
          <a:prstGeom prst="rect">
            <a:avLst/>
          </a:prstGeom>
        </p:spPr>
      </p:pic>
    </p:spTree>
    <p:extLst>
      <p:ext uri="{BB962C8B-B14F-4D97-AF65-F5344CB8AC3E}">
        <p14:creationId xmlns:p14="http://schemas.microsoft.com/office/powerpoint/2010/main" val="2927920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sz="half" idx="2"/>
          </p:nvPr>
        </p:nvSpPr>
        <p:spPr>
          <a:xfrm>
            <a:off x="1107077" y="510177"/>
            <a:ext cx="4807132" cy="5695406"/>
          </a:xfrm>
        </p:spPr>
        <p:txBody>
          <a:bodyPr>
            <a:normAutofit/>
          </a:bodyPr>
          <a:lstStyle/>
          <a:p>
            <a:pPr algn="just"/>
            <a:r>
              <a:rPr lang="es-CL" b="1" dirty="0" smtClean="0"/>
              <a:t>Ahora que ya sabemos qué día es, podemos situarnos en la importancia del mes de mayo para los chilenos.</a:t>
            </a:r>
          </a:p>
          <a:p>
            <a:pPr algn="just"/>
            <a:r>
              <a:rPr lang="es-CL" b="1" dirty="0" smtClean="0"/>
              <a:t>Chile es una extensa franja de tierra que limita el al oeste con el océano pacífico. </a:t>
            </a:r>
          </a:p>
          <a:p>
            <a:pPr algn="just"/>
            <a:r>
              <a:rPr lang="es-CL" b="1" dirty="0" smtClean="0"/>
              <a:t>¿habías escuchado alguna vez hablar de este océano?</a:t>
            </a:r>
          </a:p>
          <a:p>
            <a:pPr algn="just"/>
            <a:r>
              <a:rPr lang="es-CL" b="1" dirty="0" smtClean="0"/>
              <a:t>Pareciera que el océano pacífico fuera algo muy lejano, y difícil de llegar, pero si yo te contará que de seguro te has bañado en el océano pacífico muchas veces, cuando has ido a la playa ¿lo podrías creer?</a:t>
            </a:r>
          </a:p>
          <a:p>
            <a:pPr algn="just"/>
            <a:r>
              <a:rPr lang="es-CL" b="1" dirty="0" smtClean="0"/>
              <a:t>Pues así es, nuestro mar, al que vas cuando estas en vacaciones o en ocasiones algún fin de semana, es nuestro océano pacífico.</a:t>
            </a:r>
          </a:p>
        </p:txBody>
      </p:sp>
      <p:pic>
        <p:nvPicPr>
          <p:cNvPr id="3" name="Marcador de contenido 2"/>
          <p:cNvPicPr>
            <a:picLocks noGrp="1" noChangeAspect="1"/>
          </p:cNvPicPr>
          <p:nvPr>
            <p:ph sz="quarter" idx="13"/>
          </p:nvPr>
        </p:nvPicPr>
        <p:blipFill>
          <a:blip r:embed="rId2"/>
          <a:stretch>
            <a:fillRect/>
          </a:stretch>
        </p:blipFill>
        <p:spPr>
          <a:xfrm>
            <a:off x="6457433" y="418011"/>
            <a:ext cx="3587904" cy="5477691"/>
          </a:xfrm>
          <a:prstGeom prst="rect">
            <a:avLst/>
          </a:prstGeom>
        </p:spPr>
      </p:pic>
    </p:spTree>
    <p:extLst>
      <p:ext uri="{BB962C8B-B14F-4D97-AF65-F5344CB8AC3E}">
        <p14:creationId xmlns:p14="http://schemas.microsoft.com/office/powerpoint/2010/main" val="1622167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quarter" idx="13"/>
          </p:nvPr>
        </p:nvPicPr>
        <p:blipFill>
          <a:blip r:embed="rId2"/>
          <a:stretch>
            <a:fillRect/>
          </a:stretch>
        </p:blipFill>
        <p:spPr>
          <a:xfrm>
            <a:off x="5486962" y="634602"/>
            <a:ext cx="2194750" cy="2914141"/>
          </a:xfrm>
          <a:prstGeom prst="rect">
            <a:avLst/>
          </a:prstGeom>
        </p:spPr>
      </p:pic>
      <p:sp>
        <p:nvSpPr>
          <p:cNvPr id="4" name="Marcador de texto 3"/>
          <p:cNvSpPr>
            <a:spLocks noGrp="1"/>
          </p:cNvSpPr>
          <p:nvPr>
            <p:ph type="body" sz="half" idx="2"/>
          </p:nvPr>
        </p:nvSpPr>
        <p:spPr>
          <a:xfrm>
            <a:off x="622300" y="762001"/>
            <a:ext cx="4201038" cy="5359400"/>
          </a:xfrm>
        </p:spPr>
        <p:txBody>
          <a:bodyPr>
            <a:normAutofit/>
          </a:bodyPr>
          <a:lstStyle/>
          <a:p>
            <a:pPr algn="just"/>
            <a:r>
              <a:rPr lang="es-CL" b="1" dirty="0" smtClean="0"/>
              <a:t>permite </a:t>
            </a:r>
            <a:r>
              <a:rPr lang="es-CL" b="1" dirty="0"/>
              <a:t>generar fuentes de </a:t>
            </a:r>
            <a:r>
              <a:rPr lang="es-CL" b="1" dirty="0" smtClean="0"/>
              <a:t>trabajo, en </a:t>
            </a:r>
            <a:r>
              <a:rPr lang="es-CL" b="1" dirty="0"/>
              <a:t>el cual las personas desarrollan sus oficios y profesiones,  como los pescadores, los trabajadores portuarios, los marinos, las personas que transportan carga en grandes barcos, científicos que estudian la vida marina…entre </a:t>
            </a:r>
            <a:r>
              <a:rPr lang="es-CL" b="1" dirty="0" err="1"/>
              <a:t>muuuuchos</a:t>
            </a:r>
            <a:r>
              <a:rPr lang="es-CL" b="1" dirty="0"/>
              <a:t> </a:t>
            </a:r>
            <a:r>
              <a:rPr lang="es-CL" b="1" dirty="0" smtClean="0"/>
              <a:t>otros.</a:t>
            </a:r>
          </a:p>
          <a:p>
            <a:pPr algn="just"/>
            <a:endParaRPr lang="es-CL" b="1" dirty="0"/>
          </a:p>
          <a:p>
            <a:pPr algn="just"/>
            <a:r>
              <a:rPr lang="es-CL" b="1" dirty="0" smtClean="0"/>
              <a:t>¿te acuerdas lo que aprendimos en el día del trabajo? </a:t>
            </a:r>
          </a:p>
          <a:p>
            <a:pPr algn="just"/>
            <a:r>
              <a:rPr lang="es-CL" b="1" dirty="0" smtClean="0"/>
              <a:t>Todos los oficios y profesiones son importantes. </a:t>
            </a:r>
          </a:p>
          <a:p>
            <a:pPr algn="just"/>
            <a:r>
              <a:rPr lang="es-CL" b="1" dirty="0" smtClean="0"/>
              <a:t>¿Te imaginas si nadie hiciera estos trabajos del mar?</a:t>
            </a:r>
            <a:endParaRPr lang="es-CL" b="1" dirty="0"/>
          </a:p>
          <a:p>
            <a:endParaRPr lang="es-CL" dirty="0"/>
          </a:p>
        </p:txBody>
      </p:sp>
      <p:pic>
        <p:nvPicPr>
          <p:cNvPr id="6" name="Imagen 5"/>
          <p:cNvPicPr>
            <a:picLocks noChangeAspect="1"/>
          </p:cNvPicPr>
          <p:nvPr/>
        </p:nvPicPr>
        <p:blipFill>
          <a:blip r:embed="rId3"/>
          <a:stretch>
            <a:fillRect/>
          </a:stretch>
        </p:blipFill>
        <p:spPr>
          <a:xfrm>
            <a:off x="8727181" y="926901"/>
            <a:ext cx="2627604" cy="2914141"/>
          </a:xfrm>
          <a:prstGeom prst="rect">
            <a:avLst/>
          </a:prstGeom>
        </p:spPr>
      </p:pic>
      <p:pic>
        <p:nvPicPr>
          <p:cNvPr id="7" name="Imagen 6"/>
          <p:cNvPicPr>
            <a:picLocks noChangeAspect="1"/>
          </p:cNvPicPr>
          <p:nvPr/>
        </p:nvPicPr>
        <p:blipFill>
          <a:blip r:embed="rId4"/>
          <a:stretch>
            <a:fillRect/>
          </a:stretch>
        </p:blipFill>
        <p:spPr>
          <a:xfrm>
            <a:off x="5824952" y="4297551"/>
            <a:ext cx="4669941" cy="1493649"/>
          </a:xfrm>
          <a:prstGeom prst="rect">
            <a:avLst/>
          </a:prstGeom>
        </p:spPr>
      </p:pic>
    </p:spTree>
    <p:extLst>
      <p:ext uri="{BB962C8B-B14F-4D97-AF65-F5344CB8AC3E}">
        <p14:creationId xmlns:p14="http://schemas.microsoft.com/office/powerpoint/2010/main" val="2145416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613151" y="1515290"/>
            <a:ext cx="3935689" cy="3818709"/>
          </a:xfrm>
        </p:spPr>
        <p:txBody>
          <a:bodyPr>
            <a:normAutofit/>
          </a:bodyPr>
          <a:lstStyle/>
          <a:p>
            <a:pPr algn="just"/>
            <a:r>
              <a:rPr lang="es-CL" b="1" dirty="0" smtClean="0"/>
              <a:t>EL océano PACÍFICO es </a:t>
            </a:r>
            <a:r>
              <a:rPr lang="es-CL" b="1" dirty="0"/>
              <a:t>muy importante para nuestro país porque permite extraer recursos, como los pescados, los mariscos, </a:t>
            </a:r>
            <a:r>
              <a:rPr lang="es-CL" b="1" dirty="0" smtClean="0"/>
              <a:t>LAS algas</a:t>
            </a:r>
            <a:r>
              <a:rPr lang="es-CL" b="1" dirty="0"/>
              <a:t>, entre muchos otros</a:t>
            </a:r>
            <a:r>
              <a:rPr lang="es-CL" b="1" dirty="0" smtClean="0"/>
              <a:t>.</a:t>
            </a:r>
          </a:p>
          <a:p>
            <a:pPr algn="just"/>
            <a:r>
              <a:rPr lang="es-CL" b="1" dirty="0" smtClean="0"/>
              <a:t>¿te gustan los productos del mar? </a:t>
            </a:r>
          </a:p>
          <a:p>
            <a:pPr algn="just"/>
            <a:r>
              <a:rPr lang="es-CL" b="1" dirty="0" smtClean="0"/>
              <a:t>¿cuál es tú favorito? </a:t>
            </a:r>
          </a:p>
          <a:p>
            <a:pPr algn="just"/>
            <a:r>
              <a:rPr lang="es-CL" b="1" dirty="0" smtClean="0"/>
              <a:t>¿cuál es el que te gusta menos comer?</a:t>
            </a:r>
          </a:p>
          <a:p>
            <a:pPr algn="just"/>
            <a:endParaRPr lang="es-CL" dirty="0"/>
          </a:p>
        </p:txBody>
      </p:sp>
      <p:pic>
        <p:nvPicPr>
          <p:cNvPr id="5" name="Imagen 4"/>
          <p:cNvPicPr>
            <a:picLocks noChangeAspect="1"/>
          </p:cNvPicPr>
          <p:nvPr/>
        </p:nvPicPr>
        <p:blipFill>
          <a:blip r:embed="rId2"/>
          <a:stretch>
            <a:fillRect/>
          </a:stretch>
        </p:blipFill>
        <p:spPr>
          <a:xfrm>
            <a:off x="5649072" y="609600"/>
            <a:ext cx="2669585" cy="2669585"/>
          </a:xfrm>
          <a:prstGeom prst="rect">
            <a:avLst/>
          </a:prstGeom>
        </p:spPr>
      </p:pic>
      <p:pic>
        <p:nvPicPr>
          <p:cNvPr id="9" name="Imagen 8"/>
          <p:cNvPicPr>
            <a:picLocks noChangeAspect="1"/>
          </p:cNvPicPr>
          <p:nvPr/>
        </p:nvPicPr>
        <p:blipFill>
          <a:blip r:embed="rId3"/>
          <a:stretch>
            <a:fillRect/>
          </a:stretch>
        </p:blipFill>
        <p:spPr>
          <a:xfrm>
            <a:off x="9248366" y="1515291"/>
            <a:ext cx="2143125" cy="2143125"/>
          </a:xfrm>
          <a:prstGeom prst="rect">
            <a:avLst/>
          </a:prstGeom>
        </p:spPr>
      </p:pic>
      <p:pic>
        <p:nvPicPr>
          <p:cNvPr id="10" name="Imagen 9"/>
          <p:cNvPicPr>
            <a:picLocks noChangeAspect="1"/>
          </p:cNvPicPr>
          <p:nvPr/>
        </p:nvPicPr>
        <p:blipFill>
          <a:blip r:embed="rId4"/>
          <a:stretch>
            <a:fillRect/>
          </a:stretch>
        </p:blipFill>
        <p:spPr>
          <a:xfrm>
            <a:off x="8260583" y="4369661"/>
            <a:ext cx="2647950" cy="1724025"/>
          </a:xfrm>
          <a:prstGeom prst="rect">
            <a:avLst/>
          </a:prstGeom>
        </p:spPr>
      </p:pic>
      <p:pic>
        <p:nvPicPr>
          <p:cNvPr id="11" name="Imagen 10"/>
          <p:cNvPicPr>
            <a:picLocks noChangeAspect="1"/>
          </p:cNvPicPr>
          <p:nvPr/>
        </p:nvPicPr>
        <p:blipFill>
          <a:blip r:embed="rId5"/>
          <a:stretch>
            <a:fillRect/>
          </a:stretch>
        </p:blipFill>
        <p:spPr>
          <a:xfrm>
            <a:off x="4849463" y="4162425"/>
            <a:ext cx="2809875" cy="1628775"/>
          </a:xfrm>
          <a:prstGeom prst="rect">
            <a:avLst/>
          </a:prstGeom>
        </p:spPr>
      </p:pic>
    </p:spTree>
    <p:extLst>
      <p:ext uri="{BB962C8B-B14F-4D97-AF65-F5344CB8AC3E}">
        <p14:creationId xmlns:p14="http://schemas.microsoft.com/office/powerpoint/2010/main" val="4269366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13545" y="609600"/>
            <a:ext cx="3842449" cy="2364888"/>
          </a:xfrm>
        </p:spPr>
      </p:pic>
      <p:sp>
        <p:nvSpPr>
          <p:cNvPr id="5" name="Marcador de texto 4"/>
          <p:cNvSpPr>
            <a:spLocks noGrp="1"/>
          </p:cNvSpPr>
          <p:nvPr>
            <p:ph type="body" sz="half" idx="2"/>
          </p:nvPr>
        </p:nvSpPr>
        <p:spPr>
          <a:xfrm>
            <a:off x="861522" y="1123091"/>
            <a:ext cx="3935689" cy="4938074"/>
          </a:xfrm>
        </p:spPr>
        <p:txBody>
          <a:bodyPr/>
          <a:lstStyle/>
          <a:p>
            <a:pPr algn="just"/>
            <a:r>
              <a:rPr lang="es-CL" b="1" dirty="0" smtClean="0"/>
              <a:t>el océano pacífico también nos permite estar conectados con el mundo, podemos viajar en barco  a nuestro país y a otros países,  </a:t>
            </a:r>
            <a:r>
              <a:rPr lang="es-CL" b="1" dirty="0"/>
              <a:t>y</a:t>
            </a:r>
            <a:r>
              <a:rPr lang="es-CL" b="1" dirty="0" smtClean="0"/>
              <a:t> conocer hermosos lugares.</a:t>
            </a:r>
          </a:p>
          <a:p>
            <a:pPr algn="just"/>
            <a:r>
              <a:rPr lang="es-CL" b="1" dirty="0" smtClean="0"/>
              <a:t>También estos grandes barcos nos traen  por el mar cosas de otros países, por ejemplo: autos, refrigeradores, conteiner con juguetes para las tiendas, ropa, bicicletas, y muchas otras cosas.</a:t>
            </a:r>
          </a:p>
          <a:p>
            <a:pPr algn="just"/>
            <a:r>
              <a:rPr lang="es-CL" b="1" dirty="0" smtClean="0"/>
              <a:t>¿se te ocurren otras cosas que puedan llegar en barco a nuestro país?</a:t>
            </a:r>
          </a:p>
          <a:p>
            <a:pPr algn="just"/>
            <a:endParaRPr lang="es-CL" dirty="0"/>
          </a:p>
        </p:txBody>
      </p:sp>
      <p:pic>
        <p:nvPicPr>
          <p:cNvPr id="8" name="Imagen 7"/>
          <p:cNvPicPr>
            <a:picLocks noChangeAspect="1"/>
          </p:cNvPicPr>
          <p:nvPr/>
        </p:nvPicPr>
        <p:blipFill>
          <a:blip r:embed="rId3"/>
          <a:stretch>
            <a:fillRect/>
          </a:stretch>
        </p:blipFill>
        <p:spPr>
          <a:xfrm>
            <a:off x="6439988" y="3169606"/>
            <a:ext cx="4282712" cy="2490965"/>
          </a:xfrm>
          <a:prstGeom prst="rect">
            <a:avLst/>
          </a:prstGeom>
        </p:spPr>
      </p:pic>
    </p:spTree>
    <p:extLst>
      <p:ext uri="{BB962C8B-B14F-4D97-AF65-F5344CB8AC3E}">
        <p14:creationId xmlns:p14="http://schemas.microsoft.com/office/powerpoint/2010/main" val="1434356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AKSIRoVfqQ"/>
          <p:cNvPicPr>
            <a:picLocks noGrp="1" noRot="1" noChangeAspect="1"/>
          </p:cNvPicPr>
          <p:nvPr>
            <p:ph sz="quarter" idx="13"/>
            <a:videoFile r:link="rId1"/>
          </p:nvPr>
        </p:nvPicPr>
        <p:blipFill>
          <a:blip r:embed="rId3"/>
          <a:stretch>
            <a:fillRect/>
          </a:stretch>
        </p:blipFill>
        <p:spPr>
          <a:xfrm>
            <a:off x="5225143" y="1267098"/>
            <a:ext cx="5499463" cy="4284617"/>
          </a:xfrm>
          <a:prstGeom prst="rect">
            <a:avLst/>
          </a:prstGeom>
        </p:spPr>
      </p:pic>
      <p:sp>
        <p:nvSpPr>
          <p:cNvPr id="4" name="Marcador de texto 3"/>
          <p:cNvSpPr>
            <a:spLocks noGrp="1"/>
          </p:cNvSpPr>
          <p:nvPr>
            <p:ph type="body" sz="half" idx="2"/>
          </p:nvPr>
        </p:nvSpPr>
        <p:spPr>
          <a:xfrm>
            <a:off x="522514" y="928732"/>
            <a:ext cx="3931920" cy="5720262"/>
          </a:xfrm>
        </p:spPr>
        <p:txBody>
          <a:bodyPr>
            <a:noAutofit/>
          </a:bodyPr>
          <a:lstStyle/>
          <a:p>
            <a:pPr algn="just"/>
            <a:r>
              <a:rPr lang="es-CL" b="1" dirty="0" smtClean="0"/>
              <a:t>Y así como existen estos grandes barcos, también podemos encontrar  otros tipos de transportes marítimos, los cuales tienen diferentes usos, como por ejemplo, para hacer deportes, para atravesar un río, para cruzar el mar, para trabajar, etc.</a:t>
            </a:r>
          </a:p>
          <a:p>
            <a:pPr algn="just"/>
            <a:r>
              <a:rPr lang="es-CL" b="1" dirty="0" smtClean="0"/>
              <a:t>¿CONOCES ALGÚN OTRO MEDIO DE TRANSPORTE DEL MAR?</a:t>
            </a:r>
          </a:p>
          <a:p>
            <a:pPr algn="just"/>
            <a:r>
              <a:rPr lang="es-CL" b="1" dirty="0" smtClean="0"/>
              <a:t>¿PUEDES NOMBRAR ALGUNO?</a:t>
            </a:r>
          </a:p>
          <a:p>
            <a:pPr algn="just"/>
            <a:r>
              <a:rPr lang="es-CL" b="1" dirty="0" smtClean="0"/>
              <a:t>¡MUY BIEN!</a:t>
            </a:r>
          </a:p>
          <a:p>
            <a:pPr algn="just"/>
            <a:r>
              <a:rPr lang="es-CL" b="1" dirty="0" smtClean="0"/>
              <a:t>AHORA, Te invito a ver este video </a:t>
            </a:r>
          </a:p>
          <a:p>
            <a:pPr algn="just"/>
            <a:r>
              <a:rPr lang="es-CL" b="1" dirty="0" smtClean="0">
                <a:hlinkClick r:id="rId4"/>
              </a:rPr>
              <a:t>https</a:t>
            </a:r>
            <a:r>
              <a:rPr lang="es-CL" b="1" dirty="0">
                <a:hlinkClick r:id="rId4"/>
              </a:rPr>
              <a:t>://</a:t>
            </a:r>
            <a:r>
              <a:rPr lang="es-CL" b="1" dirty="0" smtClean="0">
                <a:hlinkClick r:id="rId4"/>
              </a:rPr>
              <a:t>www.youtube.com/watch?v=cAKSIRoVfqQ</a:t>
            </a:r>
            <a:endParaRPr lang="es-CL" b="1" dirty="0" smtClean="0"/>
          </a:p>
          <a:p>
            <a:pPr algn="just"/>
            <a:endParaRPr lang="es-CL" b="1" dirty="0"/>
          </a:p>
        </p:txBody>
      </p:sp>
    </p:spTree>
    <p:extLst>
      <p:ext uri="{BB962C8B-B14F-4D97-AF65-F5344CB8AC3E}">
        <p14:creationId xmlns:p14="http://schemas.microsoft.com/office/powerpoint/2010/main" val="2981865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quarter" idx="13"/>
          </p:nvPr>
        </p:nvPicPr>
        <p:blipFill>
          <a:blip r:embed="rId2"/>
          <a:stretch>
            <a:fillRect/>
          </a:stretch>
        </p:blipFill>
        <p:spPr>
          <a:xfrm>
            <a:off x="5043729" y="757646"/>
            <a:ext cx="6442877" cy="4707456"/>
          </a:xfrm>
          <a:prstGeom prst="rect">
            <a:avLst/>
          </a:prstGeom>
        </p:spPr>
      </p:pic>
      <p:sp>
        <p:nvSpPr>
          <p:cNvPr id="4" name="Marcador de texto 3"/>
          <p:cNvSpPr>
            <a:spLocks noGrp="1"/>
          </p:cNvSpPr>
          <p:nvPr>
            <p:ph type="body" sz="half" idx="2"/>
          </p:nvPr>
        </p:nvSpPr>
        <p:spPr>
          <a:xfrm>
            <a:off x="627017" y="906165"/>
            <a:ext cx="4144069" cy="4558937"/>
          </a:xfrm>
        </p:spPr>
        <p:txBody>
          <a:bodyPr/>
          <a:lstStyle/>
          <a:p>
            <a:pPr algn="just"/>
            <a:r>
              <a:rPr lang="es-CL" b="1" dirty="0" smtClean="0"/>
              <a:t>DE TODOS LOS MEDIOS DE TRANSPORTE Marítimos QUE VIMOS EN EL VIDEO:</a:t>
            </a:r>
          </a:p>
          <a:p>
            <a:pPr algn="just"/>
            <a:r>
              <a:rPr lang="es-CL" b="1" dirty="0" smtClean="0"/>
              <a:t>¿CUÁL DE ELLOS CONOCÍAS DE ANTES O TUVISTE LA OPORTUNIDAD DE SUBIRTE ALGUNA VEZ?</a:t>
            </a:r>
          </a:p>
          <a:p>
            <a:pPr algn="just"/>
            <a:r>
              <a:rPr lang="es-CL" b="1" dirty="0" smtClean="0"/>
              <a:t>¿CUÁL ES TÚ TRANSPORTE MARÍTIMO FAVORITO?</a:t>
            </a:r>
          </a:p>
          <a:p>
            <a:pPr algn="just"/>
            <a:r>
              <a:rPr lang="es-CL" b="1" dirty="0" smtClean="0"/>
              <a:t>¿A CUÁL TRANSPORTE MARINO NO TE SUBIRÍAS JAMÁS?</a:t>
            </a:r>
          </a:p>
          <a:p>
            <a:pPr algn="just"/>
            <a:r>
              <a:rPr lang="es-CL" b="1" dirty="0" smtClean="0"/>
              <a:t>¿HAY ALGÚN MEDIO DE TRANSPORTE MARÍTIMO QUE TÚ CONOZCAS Y NO SALGA EN EL VIDEO?</a:t>
            </a:r>
          </a:p>
          <a:p>
            <a:endParaRPr lang="es-CL" dirty="0"/>
          </a:p>
        </p:txBody>
      </p:sp>
    </p:spTree>
    <p:extLst>
      <p:ext uri="{BB962C8B-B14F-4D97-AF65-F5344CB8AC3E}">
        <p14:creationId xmlns:p14="http://schemas.microsoft.com/office/powerpoint/2010/main" val="3013498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097997" y="710671"/>
            <a:ext cx="2562225" cy="2225040"/>
          </a:xfrm>
        </p:spPr>
      </p:pic>
      <p:sp>
        <p:nvSpPr>
          <p:cNvPr id="4" name="Marcador de texto 3"/>
          <p:cNvSpPr>
            <a:spLocks noGrp="1"/>
          </p:cNvSpPr>
          <p:nvPr>
            <p:ph type="body" sz="half" idx="2"/>
          </p:nvPr>
        </p:nvSpPr>
        <p:spPr>
          <a:xfrm>
            <a:off x="685800" y="1020022"/>
            <a:ext cx="3876279" cy="4809278"/>
          </a:xfrm>
        </p:spPr>
        <p:txBody>
          <a:bodyPr>
            <a:normAutofit fontScale="92500"/>
          </a:bodyPr>
          <a:lstStyle/>
          <a:p>
            <a:pPr algn="just"/>
            <a:r>
              <a:rPr lang="es-CL" b="1" dirty="0" smtClean="0"/>
              <a:t>Ahora QUE YA APRENDIMOS SOBRE EL MAR Y SU IMPORTANCIA Y LOS MEDIOS DE Transporte MARÍTIMOS, te invito a hacer un plegable de barcos de papel, para ello necesitas: un papel lustre, o papel de diario, u hojas de cuaderno, el PAPEL que tengas en casa. </a:t>
            </a:r>
          </a:p>
          <a:p>
            <a:pPr algn="just"/>
            <a:r>
              <a:rPr lang="es-CL" b="1" dirty="0" smtClean="0"/>
              <a:t>Una vez que los tengas listos, SIGUE LAS INSTRUCCIONES DE LOS PLEGADOS, CON AYUDA DE UN ADULTO. </a:t>
            </a:r>
          </a:p>
          <a:p>
            <a:pPr algn="just"/>
            <a:r>
              <a:rPr lang="es-CL" b="1" dirty="0" smtClean="0"/>
              <a:t>trata de hacerlos de distintos tamaños, en una hoja grande pinta el mar, y pega tus plegados de papel.</a:t>
            </a:r>
          </a:p>
          <a:p>
            <a:pPr algn="just"/>
            <a:r>
              <a:rPr lang="es-CL" b="1" dirty="0" smtClean="0"/>
              <a:t>La idea es que hagas un hermoso océano con sus barcos.</a:t>
            </a:r>
          </a:p>
          <a:p>
            <a:pPr algn="just"/>
            <a:endParaRPr lang="es-CL" b="1" dirty="0"/>
          </a:p>
        </p:txBody>
      </p:sp>
      <p:pic>
        <p:nvPicPr>
          <p:cNvPr id="6" name="Imagen 5"/>
          <p:cNvPicPr>
            <a:picLocks noChangeAspect="1"/>
          </p:cNvPicPr>
          <p:nvPr/>
        </p:nvPicPr>
        <p:blipFill>
          <a:blip r:embed="rId3"/>
          <a:stretch>
            <a:fillRect/>
          </a:stretch>
        </p:blipFill>
        <p:spPr>
          <a:xfrm>
            <a:off x="8196140" y="609600"/>
            <a:ext cx="2248023" cy="5503193"/>
          </a:xfrm>
          <a:prstGeom prst="rect">
            <a:avLst/>
          </a:prstGeom>
        </p:spPr>
      </p:pic>
      <p:pic>
        <p:nvPicPr>
          <p:cNvPr id="7" name="Imagen 6"/>
          <p:cNvPicPr>
            <a:picLocks noChangeAspect="1"/>
          </p:cNvPicPr>
          <p:nvPr/>
        </p:nvPicPr>
        <p:blipFill>
          <a:blip r:embed="rId4"/>
          <a:stretch>
            <a:fillRect/>
          </a:stretch>
        </p:blipFill>
        <p:spPr>
          <a:xfrm>
            <a:off x="4955122" y="4003675"/>
            <a:ext cx="2705100" cy="1695450"/>
          </a:xfrm>
          <a:prstGeom prst="rect">
            <a:avLst/>
          </a:prstGeom>
        </p:spPr>
      </p:pic>
    </p:spTree>
    <p:extLst>
      <p:ext uri="{BB962C8B-B14F-4D97-AF65-F5344CB8AC3E}">
        <p14:creationId xmlns:p14="http://schemas.microsoft.com/office/powerpoint/2010/main" val="1828540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TM04033925[[fn=Gota]]</Template>
  <TotalTime>150</TotalTime>
  <Words>1008</Words>
  <Application>Microsoft Office PowerPoint</Application>
  <PresentationFormat>Panorámica</PresentationFormat>
  <Paragraphs>64</Paragraphs>
  <Slides>12</Slides>
  <Notes>0</Notes>
  <HiddenSlides>0</HiddenSlides>
  <MMClips>2</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Times New Roman</vt:lpstr>
      <vt:lpstr>Tw Cen MT</vt:lpstr>
      <vt:lpstr>Gota</vt:lpstr>
      <vt:lpstr>Mayo mes del mar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mayo</dc:title>
  <dc:creator>AA</dc:creator>
  <cp:lastModifiedBy>Anne Marie Salazar Araya</cp:lastModifiedBy>
  <cp:revision>29</cp:revision>
  <dcterms:created xsi:type="dcterms:W3CDTF">2020-04-24T21:27:12Z</dcterms:created>
  <dcterms:modified xsi:type="dcterms:W3CDTF">2020-05-03T22:11:26Z</dcterms:modified>
</cp:coreProperties>
</file>