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1pPr>
    <a:lvl2pPr marL="0" marR="0" indent="3429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2pPr>
    <a:lvl3pPr marL="0" marR="0" indent="6858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3pPr>
    <a:lvl4pPr marL="0" marR="0" indent="10287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4pPr>
    <a:lvl5pPr marL="0" marR="0" indent="13716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5pPr>
    <a:lvl6pPr marL="0" marR="0" indent="17145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6pPr>
    <a:lvl7pPr marL="0" marR="0" indent="20574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7pPr>
    <a:lvl8pPr marL="0" marR="0" indent="24003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8pPr>
    <a:lvl9pPr marL="0" marR="0" indent="27432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Line"/>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Title Text"/>
          <p:cNvSpPr txBox="1"/>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pPr/>
            <a:r>
              <a:t>Title Text</a:t>
            </a:r>
          </a:p>
        </p:txBody>
      </p:sp>
      <p:sp>
        <p:nvSpPr>
          <p:cNvPr id="13" name="Body Level One…"/>
          <p:cNvSpPr txBox="1"/>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i="1" sz="7000">
                <a:solidFill>
                  <a:srgbClr val="747676"/>
                </a:solidFill>
              </a:defRPr>
            </a:lvl1pPr>
            <a:lvl2pPr marL="0" indent="0" algn="ctr">
              <a:lnSpc>
                <a:spcPct val="70000"/>
              </a:lnSpc>
              <a:spcBef>
                <a:spcPts val="0"/>
              </a:spcBef>
              <a:buSzTx/>
              <a:buFontTx/>
              <a:buNone/>
              <a:defRPr i="1" sz="7000">
                <a:solidFill>
                  <a:srgbClr val="747676"/>
                </a:solidFill>
              </a:defRPr>
            </a:lvl2pPr>
            <a:lvl3pPr marL="0" indent="0" algn="ctr">
              <a:lnSpc>
                <a:spcPct val="70000"/>
              </a:lnSpc>
              <a:spcBef>
                <a:spcPts val="0"/>
              </a:spcBef>
              <a:buSzTx/>
              <a:buFontTx/>
              <a:buNone/>
              <a:defRPr i="1" sz="7000">
                <a:solidFill>
                  <a:srgbClr val="747676"/>
                </a:solidFill>
              </a:defRPr>
            </a:lvl3pPr>
            <a:lvl4pPr marL="0" indent="0" algn="ctr">
              <a:lnSpc>
                <a:spcPct val="70000"/>
              </a:lnSpc>
              <a:spcBef>
                <a:spcPts val="0"/>
              </a:spcBef>
              <a:buSzTx/>
              <a:buFontTx/>
              <a:buNone/>
              <a:defRPr i="1" sz="7000">
                <a:solidFill>
                  <a:srgbClr val="747676"/>
                </a:solidFill>
              </a:defRPr>
            </a:lvl4pPr>
            <a:lvl5pPr marL="0" indent="0" algn="ctr">
              <a:lnSpc>
                <a:spcPct val="70000"/>
              </a:lnSpc>
              <a:spcBef>
                <a:spcPts val="0"/>
              </a:spcBef>
              <a:buSzTx/>
              <a:buFontTx/>
              <a:buNone/>
              <a:defRPr i="1" sz="70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22944467" y="12922250"/>
            <a:ext cx="419089" cy="469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1" name="“"/>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40000">
                <a:solidFill>
                  <a:srgbClr val="E4E4E4"/>
                </a:solidFill>
                <a:latin typeface="Baskerville"/>
                <a:ea typeface="Baskerville"/>
                <a:cs typeface="Baskerville"/>
                <a:sym typeface="Baskerville"/>
              </a:defRPr>
            </a:lvl1pPr>
          </a:lstStyle>
          <a:p>
            <a:pPr/>
            <a:r>
              <a:t>“</a:t>
            </a:r>
          </a:p>
        </p:txBody>
      </p:sp>
      <p:sp>
        <p:nvSpPr>
          <p:cNvPr id="102" name="Type a quote here."/>
          <p:cNvSpPr txBox="1"/>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pPr/>
            <a:r>
              <a:t>Type a quote here.</a:t>
            </a:r>
          </a:p>
        </p:txBody>
      </p:sp>
      <p:sp>
        <p:nvSpPr>
          <p:cNvPr id="103" name="-Johnny Appleseed"/>
          <p:cNvSpPr txBox="1"/>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i="1" sz="7000">
                <a:solidFill>
                  <a:srgbClr val="6B6D6D"/>
                </a:solidFill>
              </a:defRPr>
            </a:lvl1pPr>
          </a:lstStyle>
          <a:p>
            <a:pPr/>
            <a:r>
              <a:t>-Johnny Appleseed</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118295074_2675x2907.jpeg"/>
          <p:cNvSpPr/>
          <p:nvPr>
            <p:ph type="pic" idx="13"/>
          </p:nvPr>
        </p:nvSpPr>
        <p:spPr>
          <a:xfrm>
            <a:off x="-127000" y="-2540000"/>
            <a:ext cx="24637999" cy="26768159"/>
          </a:xfrm>
          <a:prstGeom prst="rect">
            <a:avLst/>
          </a:prstGeom>
        </p:spPr>
        <p:txBody>
          <a:bodyPr lIns="91439" tIns="45719" rIns="91439" bIns="45719">
            <a:noAutofit/>
          </a:bodyPr>
          <a:lstStyle/>
          <a:p>
            <a:pPr/>
          </a:p>
        </p:txBody>
      </p:sp>
      <p:sp>
        <p:nvSpPr>
          <p:cNvPr id="112"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118295074_2675x2907.jpeg"/>
          <p:cNvSpPr/>
          <p:nvPr>
            <p:ph type="pic" idx="13"/>
          </p:nvPr>
        </p:nvSpPr>
        <p:spPr>
          <a:xfrm>
            <a:off x="-38100" y="-4394200"/>
            <a:ext cx="24460199" cy="26574989"/>
          </a:xfrm>
          <a:prstGeom prst="rect">
            <a:avLst/>
          </a:prstGeom>
        </p:spPr>
        <p:txBody>
          <a:bodyPr lIns="91439" tIns="45719" rIns="91439" bIns="45719">
            <a:noAutofit/>
          </a:bodyPr>
          <a:lstStyle/>
          <a:p>
            <a:pPr/>
          </a:p>
        </p:txBody>
      </p:sp>
      <p:sp>
        <p:nvSpPr>
          <p:cNvPr id="22" name="Rectangle"/>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p>
        </p:txBody>
      </p:sp>
      <p:sp>
        <p:nvSpPr>
          <p:cNvPr id="23" name="Line"/>
          <p:cNvSpPr/>
          <p:nvPr>
            <p:ph type="body" sz="quarter" idx="15"/>
          </p:nvPr>
        </p:nvSpPr>
        <p:spPr>
          <a:xfrm>
            <a:off x="1016000" y="10718800"/>
            <a:ext cx="22352002"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Title Text"/>
          <p:cNvSpPr txBox="1"/>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pPr/>
            <a:r>
              <a:t>Title Text</a:t>
            </a:r>
          </a:p>
        </p:txBody>
      </p:sp>
      <p:sp>
        <p:nvSpPr>
          <p:cNvPr id="25" name="Body Level One…"/>
          <p:cNvSpPr txBox="1"/>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i="1" sz="7000">
                <a:solidFill>
                  <a:srgbClr val="747676"/>
                </a:solidFill>
              </a:defRPr>
            </a:lvl1pPr>
            <a:lvl2pPr marL="0" indent="0" algn="r">
              <a:lnSpc>
                <a:spcPct val="70000"/>
              </a:lnSpc>
              <a:spcBef>
                <a:spcPts val="800"/>
              </a:spcBef>
              <a:buSzTx/>
              <a:buFontTx/>
              <a:buNone/>
              <a:defRPr i="1" sz="7000">
                <a:solidFill>
                  <a:srgbClr val="747676"/>
                </a:solidFill>
              </a:defRPr>
            </a:lvl2pPr>
            <a:lvl3pPr marL="0" indent="0" algn="r">
              <a:lnSpc>
                <a:spcPct val="70000"/>
              </a:lnSpc>
              <a:spcBef>
                <a:spcPts val="800"/>
              </a:spcBef>
              <a:buSzTx/>
              <a:buFontTx/>
              <a:buNone/>
              <a:defRPr i="1" sz="7000">
                <a:solidFill>
                  <a:srgbClr val="747676"/>
                </a:solidFill>
              </a:defRPr>
            </a:lvl3pPr>
            <a:lvl4pPr marL="0" indent="0" algn="r">
              <a:lnSpc>
                <a:spcPct val="70000"/>
              </a:lnSpc>
              <a:spcBef>
                <a:spcPts val="800"/>
              </a:spcBef>
              <a:buSzTx/>
              <a:buFontTx/>
              <a:buNone/>
              <a:defRPr i="1" sz="7000">
                <a:solidFill>
                  <a:srgbClr val="747676"/>
                </a:solidFill>
              </a:defRPr>
            </a:lvl4pPr>
            <a:lvl5pPr marL="0" indent="0" algn="r">
              <a:lnSpc>
                <a:spcPct val="70000"/>
              </a:lnSpc>
              <a:spcBef>
                <a:spcPts val="800"/>
              </a:spcBef>
              <a:buSzTx/>
              <a:buFontTx/>
              <a:buNone/>
              <a:defRPr i="1" sz="70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pPr/>
            <a:r>
              <a:t>Title Text</a:t>
            </a:r>
          </a:p>
        </p:txBody>
      </p:sp>
      <p:sp>
        <p:nvSpPr>
          <p:cNvPr id="34" name="Slide Number"/>
          <p:cNvSpPr txBox="1"/>
          <p:nvPr>
            <p:ph type="sldNum" sz="quarter" idx="2"/>
          </p:nvPr>
        </p:nvSpPr>
        <p:spPr>
          <a:xfrm>
            <a:off x="22948899" y="12922250"/>
            <a:ext cx="419089" cy="469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ne"/>
          <p:cNvSpPr/>
          <p:nvPr>
            <p:ph type="body" sz="quarter" idx="13"/>
          </p:nvPr>
        </p:nvSpPr>
        <p:spPr>
          <a:xfrm>
            <a:off x="1016000" y="10718800"/>
            <a:ext cx="120904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2" name="182429520_1646x1646.jpeg"/>
          <p:cNvSpPr/>
          <p:nvPr>
            <p:ph type="pic" idx="14"/>
          </p:nvPr>
        </p:nvSpPr>
        <p:spPr>
          <a:xfrm>
            <a:off x="12306300" y="-114300"/>
            <a:ext cx="13931900" cy="13931900"/>
          </a:xfrm>
          <a:prstGeom prst="rect">
            <a:avLst/>
          </a:prstGeom>
        </p:spPr>
        <p:txBody>
          <a:bodyPr lIns="91439" tIns="45719" rIns="91439" bIns="45719">
            <a:noAutofit/>
          </a:bodyPr>
          <a:lstStyle/>
          <a:p>
            <a:pPr/>
          </a:p>
        </p:txBody>
      </p:sp>
      <p:sp>
        <p:nvSpPr>
          <p:cNvPr id="43" name="Title Text"/>
          <p:cNvSpPr txBox="1"/>
          <p:nvPr>
            <p:ph type="title"/>
          </p:nvPr>
        </p:nvSpPr>
        <p:spPr>
          <a:xfrm>
            <a:off x="1016000" y="1155700"/>
            <a:ext cx="12090400" cy="9779000"/>
          </a:xfrm>
          <a:prstGeom prst="rect">
            <a:avLst/>
          </a:prstGeom>
        </p:spPr>
        <p:txBody>
          <a:bodyPr anchor="b"/>
          <a:lstStyle>
            <a:lvl1pPr algn="r">
              <a:lnSpc>
                <a:spcPct val="80000"/>
              </a:lnSpc>
              <a:spcBef>
                <a:spcPts val="0"/>
              </a:spcBef>
              <a:defRPr sz="17100">
                <a:solidFill>
                  <a:srgbClr val="5C5C5C"/>
                </a:solidFill>
              </a:defRPr>
            </a:lvl1pPr>
          </a:lstStyle>
          <a:p>
            <a:pPr/>
            <a:r>
              <a:t>Title Text</a:t>
            </a:r>
          </a:p>
        </p:txBody>
      </p:sp>
      <p:sp>
        <p:nvSpPr>
          <p:cNvPr id="44" name="Body Level One…"/>
          <p:cNvSpPr txBox="1"/>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i="1" sz="7000">
                <a:solidFill>
                  <a:srgbClr val="747676"/>
                </a:solidFill>
              </a:defRPr>
            </a:lvl1pPr>
            <a:lvl2pPr marL="0" indent="0" algn="r">
              <a:lnSpc>
                <a:spcPct val="70000"/>
              </a:lnSpc>
              <a:spcBef>
                <a:spcPts val="800"/>
              </a:spcBef>
              <a:buSzTx/>
              <a:buFontTx/>
              <a:buNone/>
              <a:defRPr i="1" sz="7000">
                <a:solidFill>
                  <a:srgbClr val="747676"/>
                </a:solidFill>
              </a:defRPr>
            </a:lvl2pPr>
            <a:lvl3pPr marL="0" indent="0" algn="r">
              <a:lnSpc>
                <a:spcPct val="70000"/>
              </a:lnSpc>
              <a:spcBef>
                <a:spcPts val="800"/>
              </a:spcBef>
              <a:buSzTx/>
              <a:buFontTx/>
              <a:buNone/>
              <a:defRPr i="1" sz="7000">
                <a:solidFill>
                  <a:srgbClr val="747676"/>
                </a:solidFill>
              </a:defRPr>
            </a:lvl3pPr>
            <a:lvl4pPr marL="0" indent="0" algn="r">
              <a:lnSpc>
                <a:spcPct val="70000"/>
              </a:lnSpc>
              <a:spcBef>
                <a:spcPts val="800"/>
              </a:spcBef>
              <a:buSzTx/>
              <a:buFontTx/>
              <a:buNone/>
              <a:defRPr i="1" sz="7000">
                <a:solidFill>
                  <a:srgbClr val="747676"/>
                </a:solidFill>
              </a:defRPr>
            </a:lvl4pPr>
            <a:lvl5pPr marL="0" indent="0" algn="r">
              <a:lnSpc>
                <a:spcPct val="70000"/>
              </a:lnSpc>
              <a:spcBef>
                <a:spcPts val="800"/>
              </a:spcBef>
              <a:buSzTx/>
              <a:buFontTx/>
              <a:buNone/>
              <a:defRPr i="1" sz="70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2" name="Line"/>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1" name="Line"/>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Title Text"/>
          <p:cNvSpPr txBox="1"/>
          <p:nvPr>
            <p:ph type="title"/>
          </p:nvPr>
        </p:nvSpPr>
        <p:spPr>
          <a:prstGeom prst="rect">
            <a:avLst/>
          </a:prstGeom>
        </p:spPr>
        <p:txBody>
          <a:bodyPr/>
          <a:lstStyle/>
          <a:p>
            <a:pPr/>
            <a:r>
              <a:t>Title Text</a:t>
            </a:r>
          </a:p>
        </p:txBody>
      </p:sp>
      <p:sp>
        <p:nvSpPr>
          <p:cNvPr id="6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1" name="Line"/>
          <p:cNvSpPr/>
          <p:nvPr>
            <p:ph type="body" sz="quarter" idx="13"/>
          </p:nvPr>
        </p:nvSpPr>
        <p:spPr>
          <a:xfrm>
            <a:off x="13208000" y="2222500"/>
            <a:ext cx="101600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2" name="118295074_2675x2907.jpeg"/>
          <p:cNvSpPr/>
          <p:nvPr>
            <p:ph type="pic" idx="14"/>
          </p:nvPr>
        </p:nvSpPr>
        <p:spPr>
          <a:xfrm>
            <a:off x="-381000" y="-114300"/>
            <a:ext cx="13931900" cy="15136430"/>
          </a:xfrm>
          <a:prstGeom prst="rect">
            <a:avLst/>
          </a:prstGeom>
        </p:spPr>
        <p:txBody>
          <a:bodyPr lIns="91439" tIns="45719" rIns="91439" bIns="45719">
            <a:noAutofit/>
          </a:bodyPr>
          <a:lstStyle/>
          <a:p>
            <a:pPr/>
          </a:p>
        </p:txBody>
      </p:sp>
      <p:sp>
        <p:nvSpPr>
          <p:cNvPr id="73" name="Title Text"/>
          <p:cNvSpPr txBox="1"/>
          <p:nvPr>
            <p:ph type="title"/>
          </p:nvPr>
        </p:nvSpPr>
        <p:spPr>
          <a:xfrm>
            <a:off x="13208000" y="1016000"/>
            <a:ext cx="10160000" cy="1016000"/>
          </a:xfrm>
          <a:prstGeom prst="rect">
            <a:avLst/>
          </a:prstGeom>
        </p:spPr>
        <p:txBody>
          <a:bodyPr/>
          <a:lstStyle/>
          <a:p>
            <a:pPr/>
            <a:r>
              <a:t>Title Text</a:t>
            </a:r>
          </a:p>
        </p:txBody>
      </p:sp>
      <p:sp>
        <p:nvSpPr>
          <p:cNvPr id="74" name="Body Level One…"/>
          <p:cNvSpPr txBox="1"/>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0" name="118295074_2675x2907.jpeg"/>
          <p:cNvSpPr/>
          <p:nvPr>
            <p:ph type="pic" idx="13"/>
          </p:nvPr>
        </p:nvSpPr>
        <p:spPr>
          <a:xfrm>
            <a:off x="1016000" y="-1333500"/>
            <a:ext cx="13970000" cy="15177823"/>
          </a:xfrm>
          <a:prstGeom prst="rect">
            <a:avLst/>
          </a:prstGeom>
        </p:spPr>
        <p:txBody>
          <a:bodyPr lIns="91439" tIns="45719" rIns="91439" bIns="45719">
            <a:noAutofit/>
          </a:bodyPr>
          <a:lstStyle/>
          <a:p>
            <a:pPr/>
          </a:p>
        </p:txBody>
      </p:sp>
      <p:sp>
        <p:nvSpPr>
          <p:cNvPr id="91" name="182741592_1098x949.jpeg"/>
          <p:cNvSpPr/>
          <p:nvPr>
            <p:ph type="pic" sz="half" idx="14"/>
          </p:nvPr>
        </p:nvSpPr>
        <p:spPr>
          <a:xfrm>
            <a:off x="15240000" y="-1130300"/>
            <a:ext cx="9296400" cy="8034867"/>
          </a:xfrm>
          <a:prstGeom prst="rect">
            <a:avLst/>
          </a:prstGeom>
        </p:spPr>
        <p:txBody>
          <a:bodyPr lIns="91439" tIns="45719" rIns="91439" bIns="45719">
            <a:noAutofit/>
          </a:bodyPr>
          <a:lstStyle/>
          <a:p>
            <a:pPr/>
          </a:p>
        </p:txBody>
      </p:sp>
      <p:sp>
        <p:nvSpPr>
          <p:cNvPr id="92" name="182429520_1646x1646.jpeg"/>
          <p:cNvSpPr/>
          <p:nvPr>
            <p:ph type="pic" sz="half" idx="15"/>
          </p:nvPr>
        </p:nvSpPr>
        <p:spPr>
          <a:xfrm>
            <a:off x="15240000" y="5778500"/>
            <a:ext cx="8382000" cy="8382000"/>
          </a:xfrm>
          <a:prstGeom prst="rect">
            <a:avLst/>
          </a:prstGeom>
        </p:spPr>
        <p:txBody>
          <a:bodyPr lIns="91439" tIns="45719" rIns="91439" bIns="45719">
            <a:noAutofit/>
          </a:bodyPr>
          <a:lstStyle/>
          <a:p>
            <a:pPr/>
          </a:p>
        </p:txBody>
      </p:sp>
      <p:sp>
        <p:nvSpPr>
          <p:cNvPr id="93" name="Body Level One…"/>
          <p:cNvSpPr txBox="1"/>
          <p:nvPr>
            <p:ph type="body" sz="quarter" idx="1"/>
          </p:nvPr>
        </p:nvSpPr>
        <p:spPr>
          <a:xfrm>
            <a:off x="1016000" y="11137900"/>
            <a:ext cx="22352000" cy="1905000"/>
          </a:xfrm>
          <a:prstGeom prst="rect">
            <a:avLst/>
          </a:prstGeom>
        </p:spPr>
        <p:txBody>
          <a:bodyPr/>
          <a:lstStyle>
            <a:lvl1pPr marL="0" indent="0">
              <a:spcBef>
                <a:spcPts val="2000"/>
              </a:spcBef>
              <a:buSzTx/>
              <a:buFontTx/>
              <a:buNone/>
              <a:defRPr i="1" spc="39" sz="4000"/>
            </a:lvl1pPr>
            <a:lvl2pPr marL="0" indent="0">
              <a:spcBef>
                <a:spcPts val="2000"/>
              </a:spcBef>
              <a:buSzTx/>
              <a:buFontTx/>
              <a:buNone/>
              <a:defRPr i="1" spc="39" sz="4000"/>
            </a:lvl2pPr>
            <a:lvl3pPr marL="0" indent="0">
              <a:spcBef>
                <a:spcPts val="2000"/>
              </a:spcBef>
              <a:buSzTx/>
              <a:buFontTx/>
              <a:buNone/>
              <a:defRPr i="1" spc="39" sz="4000"/>
            </a:lvl3pPr>
            <a:lvl4pPr marL="0" indent="0">
              <a:spcBef>
                <a:spcPts val="2000"/>
              </a:spcBef>
              <a:buSzTx/>
              <a:buFontTx/>
              <a:buNone/>
              <a:defRPr i="1" spc="39" sz="4000"/>
            </a:lvl4pPr>
            <a:lvl5pPr marL="0" indent="0">
              <a:spcBef>
                <a:spcPts val="2000"/>
              </a:spcBef>
              <a:buSzTx/>
              <a:buFontTx/>
              <a:buNone/>
              <a:defRPr i="1" spc="39" sz="40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i="0" spc="0" sz="25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a:ea typeface="Iowan Old Style"/>
          <a:cs typeface="Iowan Old Style"/>
          <a:sym typeface="Iowan Old Style"/>
        </a:defRPr>
      </a:lvl9pPr>
    </p:bodyStyle>
    <p:otherStyle>
      <a:lvl1pPr marL="0" marR="0" indent="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1pPr>
      <a:lvl2pPr marL="0" marR="0" indent="2286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2pPr>
      <a:lvl3pPr marL="0" marR="0" indent="4572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3pPr>
      <a:lvl4pPr marL="0" marR="0" indent="6858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4pPr>
      <a:lvl5pPr marL="0" marR="0" indent="9144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5pPr>
      <a:lvl6pPr marL="0" marR="0" indent="11430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6pPr>
      <a:lvl7pPr marL="0" marR="0" indent="13716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7pPr>
      <a:lvl8pPr marL="0" marR="0" indent="16002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8pPr>
      <a:lvl9pPr marL="0" marR="0" indent="18288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urbandictionary.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hyperlink" Target="https://youtu.be/ckz4qccSVpY"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hyperlink" Target="https://youtu.be/0-8TBceaO5Q"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hyperlink" Target="https://youtu.be/0-8TBceaO5Q"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Line"/>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9" name="Good-day"/>
          <p:cNvSpPr txBox="1"/>
          <p:nvPr>
            <p:ph type="title"/>
          </p:nvPr>
        </p:nvSpPr>
        <p:spPr>
          <a:prstGeom prst="rect">
            <a:avLst/>
          </a:prstGeom>
        </p:spPr>
        <p:txBody>
          <a:bodyPr/>
          <a:lstStyle>
            <a:lvl1pPr defTabSz="792479">
              <a:spcBef>
                <a:spcPts val="3100"/>
              </a:spcBef>
              <a:defRPr sz="7200"/>
            </a:lvl1pPr>
          </a:lstStyle>
          <a:p>
            <a:pPr/>
            <a:r>
              <a:t>Good-day</a:t>
            </a:r>
          </a:p>
        </p:txBody>
      </p:sp>
      <p:sp>
        <p:nvSpPr>
          <p:cNvPr id="130" name="Estimados estudiantes, con el fin de mejorar la forma en que trabajan en el ramo de inglés, les recordaré de algunas herramientas que tienen a su disposición para ayudarse en nuestras clases a distancia.…"/>
          <p:cNvSpPr txBox="1"/>
          <p:nvPr>
            <p:ph type="body" idx="1"/>
          </p:nvPr>
        </p:nvSpPr>
        <p:spPr>
          <a:prstGeom prst="rect">
            <a:avLst/>
          </a:prstGeom>
        </p:spPr>
        <p:txBody>
          <a:bodyPr/>
          <a:lstStyle/>
          <a:p>
            <a:pPr marL="0" indent="0" defTabSz="544830">
              <a:spcBef>
                <a:spcPts val="1600"/>
              </a:spcBef>
              <a:buSzTx/>
              <a:buFontTx/>
              <a:buNone/>
              <a:defRPr sz="2970"/>
            </a:pPr>
            <a:r>
              <a:t>Estimados estudiantes, con el fin de mejorar la forma en que trabajan en el ramo de inglés, les recordaré de algunas herramientas que tienen a su disposición para ayudarse en nuestras clases a distancia. </a:t>
            </a:r>
          </a:p>
          <a:p>
            <a:pPr marL="419100" indent="-419100" defTabSz="544830">
              <a:spcBef>
                <a:spcPts val="1600"/>
              </a:spcBef>
              <a:defRPr sz="2970"/>
            </a:pPr>
            <a:r>
              <a:t>Primero, recuerden que casi todos los videos que incluyo en mis clases están alojados en YouTube. Esto significa que pueden: obtener subtítulos en el idioma que estimen conveniente y pueden disminuir la velocidad de reproducción del video.</a:t>
            </a:r>
          </a:p>
          <a:p>
            <a:pPr marL="419100" indent="-419100" defTabSz="544830">
              <a:spcBef>
                <a:spcPts val="1600"/>
              </a:spcBef>
              <a:defRPr sz="2970"/>
            </a:pPr>
            <a:r>
              <a:t>Segundo, en los videos alojados en YouTube, en algunos casos pueden obtener la transcripción del video completo (obtener el diálogo escrito de lo que hay en el video) como en el video que tendrán que observar en esta lección. (mas adelante explico cómo obtenerlo)</a:t>
            </a:r>
          </a:p>
          <a:p>
            <a:pPr marL="419100" indent="-419100" defTabSz="544830">
              <a:spcBef>
                <a:spcPts val="1600"/>
              </a:spcBef>
              <a:defRPr sz="2970"/>
            </a:pPr>
            <a:r>
              <a:t>Pueden ayudarse de traductores online (google es bueno si es que traducen oraciones completas, nunca una palabra sola) y diccionarios urbanos (</a:t>
            </a:r>
            <a:r>
              <a:rPr u="sng">
                <a:hlinkClick r:id="rId2" invalidUrl="" action="" tgtFrame="" tooltip="" history="1" highlightClick="0" endSnd="0"/>
              </a:rPr>
              <a:t>urbandictionary.com</a:t>
            </a:r>
            <a:r>
              <a:t>).</a:t>
            </a:r>
          </a:p>
          <a:p>
            <a:pPr marL="419100" indent="-419100" defTabSz="544830">
              <a:spcBef>
                <a:spcPts val="1600"/>
              </a:spcBef>
              <a:defRPr sz="2970"/>
            </a:pPr>
            <a:r>
              <a:t>Finalmente, la mejor herramienta para aprender inglés es la práctica, por lo que les recomiendo se acostumbren a no utilizar traductor de inmediato cuando tengan que escribir para este ramo. Primero, intente escribir con el inglés que sepa, y luego, puede ayudarse de traductores y diccionarios para complementar y mejorar lo que ya había realizado.</a:t>
            </a:r>
          </a:p>
          <a:p>
            <a:pPr marL="0" indent="0" defTabSz="544830">
              <a:spcBef>
                <a:spcPts val="1600"/>
              </a:spcBef>
              <a:buSzTx/>
              <a:buFontTx/>
              <a:buNone/>
              <a:defRPr sz="2970"/>
            </a:pPr>
            <a:r>
              <a:t>Espero disfruten de esta clase, y no sientan estrés por tener que entregar actividades, pues recuerden que en inglés la forma de evaluación sigue pendiente. Realicen esta clase como un acto de amor propio, para su cerebro y su bien estar emocional. Espero que se encuentren bien, y quiero que sepan que hacemos lo posible por evitar ser una carga más en un momento tan difícil. Saludos. </a:t>
            </a:r>
          </a:p>
          <a:p>
            <a:pPr marL="0" indent="0" defTabSz="544830">
              <a:spcBef>
                <a:spcPts val="1600"/>
              </a:spcBef>
              <a:buSzTx/>
              <a:buFontTx/>
              <a:buNone/>
              <a:defRPr sz="2970"/>
            </a:pPr>
            <a:r>
              <a:t>Teacher Nicolas Puga Arriagada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Line"/>
          <p:cNvSpPr/>
          <p:nvPr>
            <p:ph type="body" idx="13"/>
          </p:nvPr>
        </p:nvSpPr>
        <p:spPr>
          <a:xfrm flipV="1">
            <a:off x="1257925" y="2197072"/>
            <a:ext cx="19274014" cy="12700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78" name="Image" descr="Image"/>
          <p:cNvPicPr>
            <a:picLocks noChangeAspect="1"/>
          </p:cNvPicPr>
          <p:nvPr>
            <p:ph type="pic" idx="14"/>
          </p:nvPr>
        </p:nvPicPr>
        <p:blipFill>
          <a:blip r:embed="rId2">
            <a:extLst/>
          </a:blip>
          <a:srcRect l="53244" t="6498" r="27435" b="1934"/>
          <a:stretch>
            <a:fillRect/>
          </a:stretch>
        </p:blipFill>
        <p:spPr>
          <a:xfrm>
            <a:off x="21251240" y="-147836"/>
            <a:ext cx="2721124" cy="14011745"/>
          </a:xfrm>
          <a:prstGeom prst="rect">
            <a:avLst/>
          </a:prstGeom>
        </p:spPr>
      </p:pic>
      <p:sp>
        <p:nvSpPr>
          <p:cNvPr id="179" name="2. Human rights in a globalized world. Check your answers"/>
          <p:cNvSpPr txBox="1"/>
          <p:nvPr>
            <p:ph type="title"/>
          </p:nvPr>
        </p:nvSpPr>
        <p:spPr>
          <a:xfrm>
            <a:off x="1257925" y="1016000"/>
            <a:ext cx="19274014" cy="1016000"/>
          </a:xfrm>
          <a:prstGeom prst="rect">
            <a:avLst/>
          </a:prstGeom>
        </p:spPr>
        <p:txBody>
          <a:bodyPr/>
          <a:lstStyle>
            <a:lvl1pPr defTabSz="792479">
              <a:spcBef>
                <a:spcPts val="3100"/>
              </a:spcBef>
              <a:defRPr sz="7200"/>
            </a:lvl1pPr>
          </a:lstStyle>
          <a:p>
            <a:pPr/>
            <a:r>
              <a:t>2. Human rights in a globalized world. Check your answers</a:t>
            </a:r>
          </a:p>
        </p:txBody>
      </p:sp>
      <p:sp>
        <p:nvSpPr>
          <p:cNvPr id="180" name="Now check your answers, write the correct answers in your copybooks.…"/>
          <p:cNvSpPr txBox="1"/>
          <p:nvPr>
            <p:ph type="body" idx="1"/>
          </p:nvPr>
        </p:nvSpPr>
        <p:spPr>
          <a:xfrm>
            <a:off x="1257925" y="2755986"/>
            <a:ext cx="19274014" cy="9860538"/>
          </a:xfrm>
          <a:prstGeom prst="rect">
            <a:avLst/>
          </a:prstGeom>
        </p:spPr>
        <p:txBody>
          <a:bodyPr/>
          <a:lstStyle/>
          <a:p>
            <a:pPr marL="0" indent="0" defTabSz="602615">
              <a:spcBef>
                <a:spcPts val="1800"/>
              </a:spcBef>
              <a:buSzTx/>
              <a:buFontTx/>
              <a:buNone/>
              <a:defRPr sz="2920"/>
            </a:pPr>
            <a:r>
              <a:t>Now check your answers, write the correct answers in your copybooks. </a:t>
            </a:r>
          </a:p>
          <a:p>
            <a:pPr marL="0" indent="0" defTabSz="602615">
              <a:spcBef>
                <a:spcPts val="1800"/>
              </a:spcBef>
              <a:buSzTx/>
              <a:buFontTx/>
              <a:buNone/>
              <a:defRPr sz="2920"/>
            </a:pPr>
          </a:p>
          <a:p>
            <a:pPr marL="0" indent="0" defTabSz="602615">
              <a:spcBef>
                <a:spcPts val="1800"/>
              </a:spcBef>
              <a:buSzTx/>
              <a:buFontTx/>
              <a:buNone/>
              <a:defRPr sz="2920"/>
            </a:pPr>
            <a:r>
              <a:t>1. In the morning, these children board a school bus, but they aren’t going to their schools, where are they going? </a:t>
            </a:r>
          </a:p>
          <a:p>
            <a:pPr lvl="1" marL="0" indent="250317" defTabSz="602615">
              <a:spcBef>
                <a:spcPts val="1800"/>
              </a:spcBef>
              <a:buSzTx/>
              <a:buFontTx/>
              <a:buNone/>
              <a:defRPr sz="2920"/>
            </a:pPr>
            <a:r>
              <a:t>&gt; they are going to the tobacco farm. This is where they work. </a:t>
            </a:r>
          </a:p>
          <a:p>
            <a:pPr lvl="1" marL="0" indent="250317" defTabSz="602615">
              <a:spcBef>
                <a:spcPts val="1800"/>
              </a:spcBef>
              <a:buSzTx/>
              <a:buFontTx/>
              <a:buNone/>
              <a:defRPr sz="2920"/>
            </a:pPr>
          </a:p>
          <a:p>
            <a:pPr marL="0" indent="0" defTabSz="602615">
              <a:spcBef>
                <a:spcPts val="1800"/>
              </a:spcBef>
              <a:buSzTx/>
              <a:buFontTx/>
              <a:buNone/>
              <a:defRPr sz="2920"/>
            </a:pPr>
            <a:r>
              <a:t>2. What are some health effects of working in tobacco farms?</a:t>
            </a:r>
          </a:p>
          <a:p>
            <a:pPr lvl="1" marL="0" indent="250317" defTabSz="602615">
              <a:spcBef>
                <a:spcPts val="1800"/>
              </a:spcBef>
              <a:buSzTx/>
              <a:buFontTx/>
              <a:buNone/>
              <a:defRPr sz="2920"/>
            </a:pPr>
            <a:r>
              <a:t>&gt; you can suffer nicotine poisoning, intoxication by pesticides, cancer, and vomits. </a:t>
            </a:r>
          </a:p>
          <a:p>
            <a:pPr lvl="1" marL="0" indent="250317" defTabSz="602615">
              <a:spcBef>
                <a:spcPts val="1800"/>
              </a:spcBef>
              <a:buSzTx/>
              <a:buFontTx/>
              <a:buNone/>
              <a:defRPr sz="2920"/>
            </a:pPr>
          </a:p>
          <a:p>
            <a:pPr marL="0" indent="0" defTabSz="602615">
              <a:spcBef>
                <a:spcPts val="1800"/>
              </a:spcBef>
              <a:buSzTx/>
              <a:buFontTx/>
              <a:buNone/>
              <a:defRPr sz="2920"/>
            </a:pPr>
            <a:r>
              <a:t>3. These children are exhausted because they work for many hours a week. How many hours a week do they work? </a:t>
            </a:r>
          </a:p>
          <a:p>
            <a:pPr lvl="1" marL="0" indent="250317" defTabSz="602615">
              <a:spcBef>
                <a:spcPts val="1800"/>
              </a:spcBef>
              <a:buSzTx/>
              <a:buFontTx/>
              <a:buNone/>
              <a:defRPr sz="2920"/>
            </a:pPr>
            <a:r>
              <a:t>&gt; They work around 50 to 60 hours a week</a:t>
            </a:r>
          </a:p>
          <a:p>
            <a:pPr lvl="1" marL="0" indent="250317" defTabSz="602615">
              <a:spcBef>
                <a:spcPts val="1800"/>
              </a:spcBef>
              <a:buSzTx/>
              <a:buFontTx/>
              <a:buNone/>
              <a:defRPr sz="2920"/>
            </a:pPr>
          </a:p>
          <a:p>
            <a:pPr marL="0" indent="0" defTabSz="602615">
              <a:spcBef>
                <a:spcPts val="1800"/>
              </a:spcBef>
              <a:buSzTx/>
              <a:buFontTx/>
              <a:buNone/>
              <a:defRPr sz="2920"/>
            </a:pPr>
            <a:r>
              <a:t>4. At the end, these children say what they expect from their own children in the future. What is it? </a:t>
            </a:r>
          </a:p>
          <a:p>
            <a:pPr lvl="1" marL="0" indent="250317" defTabSz="602615">
              <a:spcBef>
                <a:spcPts val="1800"/>
              </a:spcBef>
              <a:buSzTx/>
              <a:buFontTx/>
              <a:buNone/>
              <a:defRPr sz="2920"/>
            </a:pPr>
            <a:r>
              <a:t>&gt; they said they would not want their own kids to work in a farm, because they know how hard it is.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 descr="Image"/>
          <p:cNvPicPr>
            <a:picLocks noChangeAspect="1"/>
          </p:cNvPicPr>
          <p:nvPr>
            <p:ph type="pic" idx="13"/>
          </p:nvPr>
        </p:nvPicPr>
        <p:blipFill>
          <a:blip r:embed="rId2">
            <a:extLst/>
          </a:blip>
          <a:srcRect l="155" t="16535" r="155" b="31852"/>
          <a:stretch>
            <a:fillRect/>
          </a:stretch>
        </p:blipFill>
        <p:spPr>
          <a:xfrm>
            <a:off x="0" y="0"/>
            <a:ext cx="24384000" cy="13716000"/>
          </a:xfrm>
          <a:prstGeom prst="rect">
            <a:avLst/>
          </a:prstGeom>
        </p:spPr>
      </p:pic>
      <p:sp>
        <p:nvSpPr>
          <p:cNvPr id="183" name="Rectangle"/>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p>
        </p:txBody>
      </p:sp>
      <p:sp>
        <p:nvSpPr>
          <p:cNvPr id="184"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5" name="3. Comparing cases"/>
          <p:cNvSpPr txBox="1"/>
          <p:nvPr>
            <p:ph type="title"/>
          </p:nvPr>
        </p:nvSpPr>
        <p:spPr>
          <a:prstGeom prst="rect">
            <a:avLst/>
          </a:prstGeom>
        </p:spPr>
        <p:txBody>
          <a:bodyPr/>
          <a:lstStyle/>
          <a:p>
            <a:pPr/>
            <a:r>
              <a:t>3. Comparing cases</a:t>
            </a:r>
          </a:p>
        </p:txBody>
      </p:sp>
      <p:sp>
        <p:nvSpPr>
          <p:cNvPr id="186" name="Watch the video and find similarities"/>
          <p:cNvSpPr txBox="1"/>
          <p:nvPr>
            <p:ph type="body" sz="quarter" idx="1"/>
          </p:nvPr>
        </p:nvSpPr>
        <p:spPr>
          <a:prstGeom prst="rect">
            <a:avLst/>
          </a:prstGeom>
        </p:spPr>
        <p:txBody>
          <a:bodyPr/>
          <a:lstStyle/>
          <a:p>
            <a:pPr/>
            <a:r>
              <a:t>Watch the video and find similarities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Line"/>
          <p:cNvSpPr/>
          <p:nvPr>
            <p:ph type="body" idx="13"/>
          </p:nvPr>
        </p:nvSpPr>
        <p:spPr>
          <a:xfrm flipV="1">
            <a:off x="4093987" y="2222500"/>
            <a:ext cx="19274014" cy="12700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89" name="Image" descr="Image"/>
          <p:cNvPicPr>
            <a:picLocks noChangeAspect="1"/>
          </p:cNvPicPr>
          <p:nvPr>
            <p:ph type="pic" idx="14"/>
          </p:nvPr>
        </p:nvPicPr>
        <p:blipFill>
          <a:blip r:embed="rId2">
            <a:extLst/>
          </a:blip>
          <a:srcRect l="53244" t="6498" r="27435" b="1934"/>
          <a:stretch>
            <a:fillRect/>
          </a:stretch>
        </p:blipFill>
        <p:spPr>
          <a:xfrm>
            <a:off x="525898" y="-147836"/>
            <a:ext cx="2721124" cy="14011745"/>
          </a:xfrm>
          <a:prstGeom prst="rect">
            <a:avLst/>
          </a:prstGeom>
        </p:spPr>
      </p:pic>
      <p:sp>
        <p:nvSpPr>
          <p:cNvPr id="190" name="3. Compare Tobacco farms to other cases"/>
          <p:cNvSpPr txBox="1"/>
          <p:nvPr>
            <p:ph type="title"/>
          </p:nvPr>
        </p:nvSpPr>
        <p:spPr>
          <a:xfrm>
            <a:off x="4093987" y="1016000"/>
            <a:ext cx="19274013" cy="1016000"/>
          </a:xfrm>
          <a:prstGeom prst="rect">
            <a:avLst/>
          </a:prstGeom>
        </p:spPr>
        <p:txBody>
          <a:bodyPr/>
          <a:lstStyle>
            <a:lvl1pPr defTabSz="792479">
              <a:spcBef>
                <a:spcPts val="3100"/>
              </a:spcBef>
              <a:defRPr sz="7200"/>
            </a:lvl1pPr>
          </a:lstStyle>
          <a:p>
            <a:pPr/>
            <a:r>
              <a:t>3. Compare Tobacco farms to other cases</a:t>
            </a:r>
          </a:p>
        </p:txBody>
      </p:sp>
      <p:sp>
        <p:nvSpPr>
          <p:cNvPr id="191" name="Tobacco farms in the US are just one example of how accepted it is to have children working under inhuman conditions.…"/>
          <p:cNvSpPr txBox="1"/>
          <p:nvPr>
            <p:ph type="body" idx="1"/>
          </p:nvPr>
        </p:nvSpPr>
        <p:spPr>
          <a:xfrm>
            <a:off x="4093987" y="2688038"/>
            <a:ext cx="19274014" cy="10160001"/>
          </a:xfrm>
          <a:prstGeom prst="rect">
            <a:avLst/>
          </a:prstGeom>
        </p:spPr>
        <p:txBody>
          <a:bodyPr/>
          <a:lstStyle/>
          <a:p>
            <a:pPr marL="0" indent="0">
              <a:buSzTx/>
              <a:buFontTx/>
              <a:buNone/>
              <a:defRPr b="1"/>
            </a:pPr>
            <a:r>
              <a:t>Tobacco farms in the US are just one example of how accepted it is to have children working under inhuman conditions. </a:t>
            </a:r>
          </a:p>
          <a:p>
            <a:pPr marL="0" indent="0">
              <a:buSzTx/>
              <a:buFontTx/>
              <a:buNone/>
              <a:defRPr b="1"/>
            </a:pPr>
            <a:r>
              <a:t>Watch this video (</a:t>
            </a:r>
            <a:r>
              <a:rPr u="sng">
                <a:hlinkClick r:id="rId3" invalidUrl="" action="" tgtFrame="" tooltip="" history="1" highlightClick="0" endSnd="0"/>
              </a:rPr>
              <a:t>https://youtu.be/ckz4qccSVpY</a:t>
            </a:r>
            <a:r>
              <a:t>), and try to find similarities between Tobacco farms and the cases presented in this video.</a:t>
            </a:r>
          </a:p>
          <a:p>
            <a:pPr marL="0" indent="0">
              <a:buSzTx/>
              <a:buFontTx/>
              <a:buNone/>
              <a:defRPr b="1"/>
            </a:pPr>
            <a:r>
              <a:t>What are the similarities between children in tobacco farms and children in other parts of the world?</a:t>
            </a:r>
          </a:p>
          <a:p>
            <a:pPr marL="0" indent="0">
              <a:buSzTx/>
              <a:buFontTx/>
              <a:buNone/>
              <a:defRPr b="1"/>
            </a:pPr>
            <a:r>
              <a:t>Find at least 3 similarities:</a:t>
            </a:r>
          </a:p>
          <a:p>
            <a:pPr marL="0" indent="0">
              <a:buSzTx/>
              <a:buFontTx/>
              <a:buNone/>
              <a:defRPr b="1"/>
            </a:pPr>
            <a:r>
              <a:t>1. </a:t>
            </a:r>
            <a:r>
              <a:rPr u="sng"/>
              <a:t>                                                                                                        .</a:t>
            </a:r>
          </a:p>
          <a:p>
            <a:pPr marL="0" indent="0">
              <a:buSzTx/>
              <a:buFontTx/>
              <a:buNone/>
              <a:defRPr b="1"/>
            </a:pPr>
            <a:r>
              <a:t>2. </a:t>
            </a:r>
            <a:r>
              <a:rPr u="sng"/>
              <a:t>                                                                                                        .</a:t>
            </a:r>
          </a:p>
          <a:p>
            <a:pPr marL="0" indent="0">
              <a:buSzTx/>
              <a:buFontTx/>
              <a:buNone/>
              <a:defRPr b="1"/>
            </a:pPr>
            <a:r>
              <a:t>3. </a:t>
            </a:r>
            <a:r>
              <a:rPr u="sng"/>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Line"/>
          <p:cNvSpPr/>
          <p:nvPr>
            <p:ph type="body" idx="13"/>
          </p:nvPr>
        </p:nvSpPr>
        <p:spPr>
          <a:xfrm flipV="1">
            <a:off x="4093987" y="2222500"/>
            <a:ext cx="19274014" cy="12700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94" name="Image" descr="Image"/>
          <p:cNvPicPr>
            <a:picLocks noChangeAspect="1"/>
          </p:cNvPicPr>
          <p:nvPr>
            <p:ph type="pic" idx="14"/>
          </p:nvPr>
        </p:nvPicPr>
        <p:blipFill>
          <a:blip r:embed="rId2">
            <a:extLst/>
          </a:blip>
          <a:srcRect l="53244" t="6498" r="27435" b="1934"/>
          <a:stretch>
            <a:fillRect/>
          </a:stretch>
        </p:blipFill>
        <p:spPr>
          <a:xfrm>
            <a:off x="525898" y="-147836"/>
            <a:ext cx="2721124" cy="14011745"/>
          </a:xfrm>
          <a:prstGeom prst="rect">
            <a:avLst/>
          </a:prstGeom>
        </p:spPr>
      </p:pic>
      <p:sp>
        <p:nvSpPr>
          <p:cNvPr id="195" name="3. Compare - Check your answers"/>
          <p:cNvSpPr txBox="1"/>
          <p:nvPr>
            <p:ph type="title"/>
          </p:nvPr>
        </p:nvSpPr>
        <p:spPr>
          <a:xfrm>
            <a:off x="4093987" y="1016000"/>
            <a:ext cx="19274013" cy="1016000"/>
          </a:xfrm>
          <a:prstGeom prst="rect">
            <a:avLst/>
          </a:prstGeom>
        </p:spPr>
        <p:txBody>
          <a:bodyPr/>
          <a:lstStyle>
            <a:lvl1pPr defTabSz="792479">
              <a:spcBef>
                <a:spcPts val="3100"/>
              </a:spcBef>
              <a:defRPr sz="7200"/>
            </a:lvl1pPr>
          </a:lstStyle>
          <a:p>
            <a:pPr/>
            <a:r>
              <a:t>3. Compare - Check your answers</a:t>
            </a:r>
          </a:p>
        </p:txBody>
      </p:sp>
      <p:sp>
        <p:nvSpPr>
          <p:cNvPr id="196" name="Check your possible answers. There might be more!…"/>
          <p:cNvSpPr txBox="1"/>
          <p:nvPr>
            <p:ph type="body" idx="1"/>
          </p:nvPr>
        </p:nvSpPr>
        <p:spPr>
          <a:xfrm>
            <a:off x="4093987" y="2540000"/>
            <a:ext cx="19274013" cy="7114892"/>
          </a:xfrm>
          <a:prstGeom prst="rect">
            <a:avLst/>
          </a:prstGeom>
        </p:spPr>
        <p:txBody>
          <a:bodyPr/>
          <a:lstStyle/>
          <a:p>
            <a:pPr marL="0" indent="0">
              <a:buSzTx/>
              <a:buFontTx/>
              <a:buNone/>
              <a:defRPr b="1"/>
            </a:pPr>
            <a:r>
              <a:t>Check your possible answers. There might be more!</a:t>
            </a:r>
          </a:p>
          <a:p>
            <a:pPr marL="0" indent="0">
              <a:buSzTx/>
              <a:buFontTx/>
              <a:buNone/>
              <a:defRPr b="1"/>
            </a:pPr>
            <a:r>
              <a:t>What are the similarities between children in tobacco farms and children in other parts of the world?</a:t>
            </a:r>
          </a:p>
          <a:p>
            <a:pPr marL="0" indent="0">
              <a:buSzTx/>
              <a:buFontTx/>
              <a:buNone/>
              <a:defRPr b="1"/>
            </a:pPr>
            <a:r>
              <a:t>Find at least 3 similarities:</a:t>
            </a:r>
          </a:p>
          <a:p>
            <a:pPr marL="0" indent="0">
              <a:buSzTx/>
              <a:buFontTx/>
              <a:buNone/>
              <a:defRPr b="1"/>
            </a:pPr>
            <a:r>
              <a:t>1. </a:t>
            </a:r>
            <a:r>
              <a:rPr u="sng"/>
              <a:t>                                           Children work because they are poor     .</a:t>
            </a:r>
          </a:p>
          <a:p>
            <a:pPr marL="0" indent="0">
              <a:buSzTx/>
              <a:buFontTx/>
              <a:buNone/>
              <a:defRPr b="1"/>
            </a:pPr>
            <a:r>
              <a:t>2. </a:t>
            </a:r>
            <a:r>
              <a:rPr u="sng"/>
              <a:t>          They work putting their health at risk                                    .</a:t>
            </a:r>
          </a:p>
          <a:p>
            <a:pPr marL="0" indent="0">
              <a:buSzTx/>
              <a:buFontTx/>
              <a:buNone/>
              <a:defRPr b="1"/>
            </a:pPr>
            <a:r>
              <a:t>3. </a:t>
            </a:r>
            <a:r>
              <a:rPr u="sng"/>
              <a:t>                    Laws are not strong to protect these children.</a:t>
            </a:r>
          </a:p>
        </p:txBody>
      </p:sp>
      <p:sp>
        <p:nvSpPr>
          <p:cNvPr id="197" name="Escribe tus ideas en tu cuaderno. Si alguna de las que yo escribí no las tenías, agrégalas a tu lista de similitudes entre los dos videos."/>
          <p:cNvSpPr txBox="1"/>
          <p:nvPr/>
        </p:nvSpPr>
        <p:spPr>
          <a:xfrm>
            <a:off x="5700163" y="10456803"/>
            <a:ext cx="14860737"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Escribe tus ideas en tu cuaderno. Si alguna de las que yo escribí no las tenías, agrégalas a tu lista de similitudes entre los dos videos.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Image" descr="Image"/>
          <p:cNvPicPr>
            <a:picLocks noChangeAspect="1"/>
          </p:cNvPicPr>
          <p:nvPr>
            <p:ph type="pic" idx="13"/>
          </p:nvPr>
        </p:nvPicPr>
        <p:blipFill>
          <a:blip r:embed="rId2">
            <a:extLst/>
          </a:blip>
          <a:srcRect l="155" t="16535" r="155" b="31852"/>
          <a:stretch>
            <a:fillRect/>
          </a:stretch>
        </p:blipFill>
        <p:spPr>
          <a:xfrm>
            <a:off x="0" y="0"/>
            <a:ext cx="24384000" cy="13716000"/>
          </a:xfrm>
          <a:prstGeom prst="rect">
            <a:avLst/>
          </a:prstGeom>
        </p:spPr>
      </p:pic>
      <p:sp>
        <p:nvSpPr>
          <p:cNvPr id="200" name="Rectangle"/>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p>
        </p:txBody>
      </p:sp>
      <p:sp>
        <p:nvSpPr>
          <p:cNvPr id="201"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02" name="4. Writing your opinion about child labor"/>
          <p:cNvSpPr txBox="1"/>
          <p:nvPr>
            <p:ph type="title"/>
          </p:nvPr>
        </p:nvSpPr>
        <p:spPr>
          <a:prstGeom prst="rect">
            <a:avLst/>
          </a:prstGeom>
        </p:spPr>
        <p:txBody>
          <a:bodyPr/>
          <a:lstStyle>
            <a:lvl1pPr defTabSz="586104">
              <a:defRPr sz="12141"/>
            </a:lvl1pPr>
          </a:lstStyle>
          <a:p>
            <a:pPr/>
            <a:r>
              <a:t>4. Writing your opinion about child labor</a:t>
            </a:r>
          </a:p>
        </p:txBody>
      </p:sp>
      <p:sp>
        <p:nvSpPr>
          <p:cNvPr id="203" name="Final practice activity"/>
          <p:cNvSpPr txBox="1"/>
          <p:nvPr>
            <p:ph type="body" sz="quarter" idx="1"/>
          </p:nvPr>
        </p:nvSpPr>
        <p:spPr>
          <a:prstGeom prst="rect">
            <a:avLst/>
          </a:prstGeom>
        </p:spPr>
        <p:txBody>
          <a:bodyPr/>
          <a:lstStyle/>
          <a:p>
            <a:pPr/>
            <a:r>
              <a:t>Final practice activity</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Line"/>
          <p:cNvSpPr/>
          <p:nvPr>
            <p:ph type="body" idx="13"/>
          </p:nvPr>
        </p:nvSpPr>
        <p:spPr>
          <a:xfrm flipV="1">
            <a:off x="1257925" y="2197072"/>
            <a:ext cx="19274014" cy="12700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206" name="Image" descr="Image"/>
          <p:cNvPicPr>
            <a:picLocks noChangeAspect="1"/>
          </p:cNvPicPr>
          <p:nvPr>
            <p:ph type="pic" idx="14"/>
          </p:nvPr>
        </p:nvPicPr>
        <p:blipFill>
          <a:blip r:embed="rId2">
            <a:extLst/>
          </a:blip>
          <a:srcRect l="53244" t="6498" r="27435" b="1934"/>
          <a:stretch>
            <a:fillRect/>
          </a:stretch>
        </p:blipFill>
        <p:spPr>
          <a:xfrm>
            <a:off x="21251240" y="-147836"/>
            <a:ext cx="2721124" cy="14011745"/>
          </a:xfrm>
          <a:prstGeom prst="rect">
            <a:avLst/>
          </a:prstGeom>
        </p:spPr>
      </p:pic>
      <p:sp>
        <p:nvSpPr>
          <p:cNvPr id="207" name="4. Final practice"/>
          <p:cNvSpPr txBox="1"/>
          <p:nvPr>
            <p:ph type="title"/>
          </p:nvPr>
        </p:nvSpPr>
        <p:spPr>
          <a:xfrm>
            <a:off x="1257925" y="1016000"/>
            <a:ext cx="19274014" cy="1016000"/>
          </a:xfrm>
          <a:prstGeom prst="rect">
            <a:avLst/>
          </a:prstGeom>
        </p:spPr>
        <p:txBody>
          <a:bodyPr/>
          <a:lstStyle>
            <a:lvl1pPr defTabSz="792479">
              <a:spcBef>
                <a:spcPts val="3100"/>
              </a:spcBef>
              <a:defRPr sz="7200"/>
            </a:lvl1pPr>
          </a:lstStyle>
          <a:p>
            <a:pPr/>
            <a:r>
              <a:t>4. Final practice</a:t>
            </a:r>
          </a:p>
        </p:txBody>
      </p:sp>
      <p:sp>
        <p:nvSpPr>
          <p:cNvPr id="208" name="In a short opinion essay, explain your point of view in relation to the videos we watched.…"/>
          <p:cNvSpPr txBox="1"/>
          <p:nvPr>
            <p:ph type="body" idx="1"/>
          </p:nvPr>
        </p:nvSpPr>
        <p:spPr>
          <a:xfrm>
            <a:off x="1257925" y="2755986"/>
            <a:ext cx="19274014" cy="8411053"/>
          </a:xfrm>
          <a:prstGeom prst="rect">
            <a:avLst/>
          </a:prstGeom>
        </p:spPr>
        <p:txBody>
          <a:bodyPr/>
          <a:lstStyle/>
          <a:p>
            <a:pPr marL="0" indent="0" defTabSz="643889">
              <a:spcBef>
                <a:spcPts val="1900"/>
              </a:spcBef>
              <a:buSzTx/>
              <a:buFontTx/>
              <a:buNone/>
              <a:defRPr b="1" sz="3120"/>
            </a:pPr>
            <a:r>
              <a:t>In a short opinion essay, explain your point of view in relation to the videos we watched.</a:t>
            </a:r>
          </a:p>
          <a:p>
            <a:pPr marL="0" indent="0" defTabSz="643889">
              <a:spcBef>
                <a:spcPts val="1900"/>
              </a:spcBef>
              <a:buSzTx/>
              <a:buFontTx/>
              <a:buNone/>
              <a:defRPr b="1" sz="3120"/>
            </a:pPr>
            <a:r>
              <a:t>I will give you a structure of a paragraph you can follow, make sure you complete this with your own ideas.</a:t>
            </a:r>
          </a:p>
          <a:p>
            <a:pPr marL="0" indent="0" defTabSz="643889">
              <a:spcBef>
                <a:spcPts val="1900"/>
              </a:spcBef>
              <a:buSzTx/>
              <a:buFontTx/>
              <a:buNone/>
              <a:defRPr b="1" sz="3120"/>
            </a:pPr>
            <a:r>
              <a:t>1. Title of the essay: </a:t>
            </a:r>
            <a:r>
              <a:rPr b="0"/>
              <a:t>Piensa en un título que muestre parte de tu opinión.</a:t>
            </a:r>
            <a:endParaRPr b="0"/>
          </a:p>
          <a:p>
            <a:pPr marL="0" indent="0" defTabSz="643889">
              <a:spcBef>
                <a:spcPts val="1900"/>
              </a:spcBef>
              <a:buSzTx/>
              <a:buFontTx/>
              <a:buNone/>
              <a:defRPr b="1" sz="3120"/>
            </a:pPr>
            <a:r>
              <a:t>2. Overview of your opinion: </a:t>
            </a:r>
            <a:r>
              <a:rPr b="0"/>
              <a:t>Resume tu punto de vista en una oración. Estás a favor o en contra de una idea? aquí tienes que dejar en claro eso.</a:t>
            </a:r>
            <a:r>
              <a:t> </a:t>
            </a:r>
          </a:p>
          <a:p>
            <a:pPr marL="0" indent="0" defTabSz="643889">
              <a:spcBef>
                <a:spcPts val="1900"/>
              </a:spcBef>
              <a:buSzTx/>
              <a:buFontTx/>
              <a:buNone/>
              <a:defRPr b="1" sz="3120"/>
            </a:pPr>
            <a:r>
              <a:t>3. Reason 1: </a:t>
            </a:r>
            <a:r>
              <a:rPr b="0"/>
              <a:t>la primera razón para justificar tus ideas debe ser la más obvia o coherente. Pero no la más importante.</a:t>
            </a:r>
            <a:r>
              <a:t> </a:t>
            </a:r>
          </a:p>
          <a:p>
            <a:pPr marL="0" indent="0" defTabSz="643889">
              <a:spcBef>
                <a:spcPts val="1900"/>
              </a:spcBef>
              <a:buSzTx/>
              <a:buFontTx/>
              <a:buNone/>
              <a:defRPr b="1" sz="3120"/>
            </a:pPr>
            <a:r>
              <a:t>4. Reason 2: </a:t>
            </a:r>
            <a:r>
              <a:rPr b="0"/>
              <a:t>Aquí también tienes que justificar tu opinión. Puedes incluso, incluir ideas de otros autores.</a:t>
            </a:r>
            <a:endParaRPr b="0"/>
          </a:p>
          <a:p>
            <a:pPr marL="0" indent="0" defTabSz="643889">
              <a:spcBef>
                <a:spcPts val="1900"/>
              </a:spcBef>
              <a:buSzTx/>
              <a:buFontTx/>
              <a:buNone/>
              <a:defRPr b="1" sz="3120"/>
            </a:pPr>
            <a:r>
              <a:t>5. Reason 3: </a:t>
            </a:r>
            <a:r>
              <a:rPr b="0"/>
              <a:t>Esta es la justificación más importante. La que le da peso a tu opinión.</a:t>
            </a:r>
            <a:r>
              <a:t> </a:t>
            </a:r>
          </a:p>
          <a:p>
            <a:pPr marL="0" indent="0" defTabSz="643889">
              <a:spcBef>
                <a:spcPts val="1900"/>
              </a:spcBef>
              <a:buSzTx/>
              <a:buFontTx/>
              <a:buNone/>
              <a:defRPr b="1" sz="3120"/>
            </a:pPr>
            <a:r>
              <a:t>6. Conclusion: </a:t>
            </a:r>
            <a:r>
              <a:rPr b="0"/>
              <a:t>Aquí solo debes resumir las tres razones que justifican tu opinión en una oración más simple.</a:t>
            </a:r>
            <a:r>
              <a:t> </a:t>
            </a:r>
          </a:p>
        </p:txBody>
      </p:sp>
      <p:sp>
        <p:nvSpPr>
          <p:cNvPr id="209" name="Observa la siguiente diapositiva para que veas un ejemplo de lo que debes hacer"/>
          <p:cNvSpPr txBox="1"/>
          <p:nvPr/>
        </p:nvSpPr>
        <p:spPr>
          <a:xfrm>
            <a:off x="2875115" y="11572011"/>
            <a:ext cx="16039634"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Observa la siguiente diapositiva para que veas un ejemplo de lo que debes hacer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Line"/>
          <p:cNvSpPr/>
          <p:nvPr>
            <p:ph type="body" idx="13"/>
          </p:nvPr>
        </p:nvSpPr>
        <p:spPr>
          <a:xfrm flipV="1">
            <a:off x="1257925" y="2197072"/>
            <a:ext cx="19274014" cy="12700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212" name="Image" descr="Image"/>
          <p:cNvPicPr>
            <a:picLocks noChangeAspect="1"/>
          </p:cNvPicPr>
          <p:nvPr>
            <p:ph type="pic" idx="14"/>
          </p:nvPr>
        </p:nvPicPr>
        <p:blipFill>
          <a:blip r:embed="rId2">
            <a:extLst/>
          </a:blip>
          <a:srcRect l="53244" t="6498" r="27435" b="1934"/>
          <a:stretch>
            <a:fillRect/>
          </a:stretch>
        </p:blipFill>
        <p:spPr>
          <a:xfrm>
            <a:off x="21251240" y="-147836"/>
            <a:ext cx="2721124" cy="14011745"/>
          </a:xfrm>
          <a:prstGeom prst="rect">
            <a:avLst/>
          </a:prstGeom>
        </p:spPr>
      </p:pic>
      <p:sp>
        <p:nvSpPr>
          <p:cNvPr id="213" name="4. Final practice"/>
          <p:cNvSpPr txBox="1"/>
          <p:nvPr>
            <p:ph type="title"/>
          </p:nvPr>
        </p:nvSpPr>
        <p:spPr>
          <a:xfrm>
            <a:off x="1257925" y="1016000"/>
            <a:ext cx="19274014" cy="1016000"/>
          </a:xfrm>
          <a:prstGeom prst="rect">
            <a:avLst/>
          </a:prstGeom>
        </p:spPr>
        <p:txBody>
          <a:bodyPr/>
          <a:lstStyle>
            <a:lvl1pPr defTabSz="792479">
              <a:spcBef>
                <a:spcPts val="3100"/>
              </a:spcBef>
              <a:defRPr sz="7200"/>
            </a:lvl1pPr>
          </a:lstStyle>
          <a:p>
            <a:pPr/>
            <a:r>
              <a:t>4. Final practice</a:t>
            </a:r>
          </a:p>
        </p:txBody>
      </p:sp>
      <p:sp>
        <p:nvSpPr>
          <p:cNvPr id="214" name="In a short opinion essay, explain your point of view in relation to the videos we watched. Are you against child labor? Why? Are you in support of children working to survive? Why?…"/>
          <p:cNvSpPr txBox="1"/>
          <p:nvPr>
            <p:ph type="body" idx="1"/>
          </p:nvPr>
        </p:nvSpPr>
        <p:spPr>
          <a:xfrm>
            <a:off x="1257925" y="2755986"/>
            <a:ext cx="19274014" cy="10160001"/>
          </a:xfrm>
          <a:prstGeom prst="rect">
            <a:avLst/>
          </a:prstGeom>
        </p:spPr>
        <p:txBody>
          <a:bodyPr/>
          <a:lstStyle/>
          <a:p>
            <a:pPr marL="0" indent="0">
              <a:buSzTx/>
              <a:buFontTx/>
              <a:buNone/>
              <a:defRPr b="1"/>
            </a:pPr>
            <a:r>
              <a:t>In a short opinion essay, explain your point of view in relation to the videos we watched. Are you against child labor? Why? Are you in support of children working to survive? Why?</a:t>
            </a:r>
          </a:p>
          <a:p>
            <a:pPr marL="0" indent="0">
              <a:buSzTx/>
              <a:buFontTx/>
              <a:buNone/>
              <a:defRPr b="1"/>
            </a:pPr>
            <a:r>
              <a:t>1. Title of the essay: </a:t>
            </a:r>
            <a:r>
              <a:rPr b="0"/>
              <a:t>Work is for adults, period. </a:t>
            </a:r>
            <a:endParaRPr b="0"/>
          </a:p>
          <a:p>
            <a:pPr marL="0" indent="0">
              <a:buSzTx/>
              <a:buFontTx/>
              <a:buNone/>
              <a:defRPr b="1"/>
            </a:pPr>
            <a:r>
              <a:t>2. Overview of your opinion: </a:t>
            </a:r>
            <a:r>
              <a:rPr b="0"/>
              <a:t>child labor is a sign of abuse and is not ok. </a:t>
            </a:r>
          </a:p>
          <a:p>
            <a:pPr marL="0" indent="0">
              <a:buSzTx/>
              <a:buFontTx/>
              <a:buNone/>
              <a:defRPr b="1"/>
            </a:pPr>
            <a:r>
              <a:t>3. Reason 1: </a:t>
            </a:r>
            <a:r>
              <a:rPr b="0"/>
              <a:t>Human Rights declaration protects children from working, they should not work. </a:t>
            </a:r>
            <a:r>
              <a:t> </a:t>
            </a:r>
          </a:p>
          <a:p>
            <a:pPr marL="0" indent="0">
              <a:buSzTx/>
              <a:buFontTx/>
              <a:buNone/>
              <a:defRPr b="1"/>
            </a:pPr>
            <a:r>
              <a:t>4. Reason 2: </a:t>
            </a:r>
            <a:r>
              <a:rPr b="0"/>
              <a:t>many children work under inhuman conditions, they can get sick. </a:t>
            </a:r>
            <a:endParaRPr b="0"/>
          </a:p>
          <a:p>
            <a:pPr marL="0" indent="0">
              <a:buSzTx/>
              <a:buFontTx/>
              <a:buNone/>
              <a:defRPr b="1"/>
            </a:pPr>
            <a:r>
              <a:t>5. Reason 3: </a:t>
            </a:r>
            <a:r>
              <a:rPr b="0"/>
              <a:t>A child should have only two concerns: to study and to enjoy.</a:t>
            </a:r>
          </a:p>
          <a:p>
            <a:pPr marL="0" indent="0">
              <a:buSzTx/>
              <a:buFontTx/>
              <a:buNone/>
              <a:defRPr b="1"/>
            </a:pPr>
            <a:r>
              <a:t>6. Conclusion: </a:t>
            </a:r>
            <a:r>
              <a:rPr b="0"/>
              <a:t>child labor is an abusive practice condemned by the UN. Many children suffer health problems and do not go to school because they have to work.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Line"/>
          <p:cNvSpPr/>
          <p:nvPr>
            <p:ph type="body" idx="13"/>
          </p:nvPr>
        </p:nvSpPr>
        <p:spPr>
          <a:xfrm>
            <a:off x="7112000" y="2222500"/>
            <a:ext cx="10160000" cy="3"/>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17" name="The end - Self evaluation checklist"/>
          <p:cNvSpPr txBox="1"/>
          <p:nvPr>
            <p:ph type="title"/>
          </p:nvPr>
        </p:nvSpPr>
        <p:spPr>
          <a:xfrm>
            <a:off x="7112000" y="1016000"/>
            <a:ext cx="10160000" cy="1016000"/>
          </a:xfrm>
          <a:prstGeom prst="rect">
            <a:avLst/>
          </a:prstGeom>
        </p:spPr>
        <p:txBody>
          <a:bodyPr/>
          <a:lstStyle>
            <a:lvl1pPr defTabSz="709930">
              <a:defRPr sz="6000"/>
            </a:lvl1pPr>
          </a:lstStyle>
          <a:p>
            <a:pPr/>
            <a:r>
              <a:t>The end - Self evaluation checklist</a:t>
            </a:r>
          </a:p>
        </p:txBody>
      </p:sp>
      <p:graphicFrame>
        <p:nvGraphicFramePr>
          <p:cNvPr id="218" name="Table"/>
          <p:cNvGraphicFramePr/>
          <p:nvPr/>
        </p:nvGraphicFramePr>
        <p:xfrm>
          <a:off x="3249458" y="3421226"/>
          <a:ext cx="17888259" cy="898748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649448"/>
                <a:gridCol w="2235634"/>
              </a:tblGrid>
              <a:tr h="598975">
                <a:tc>
                  <a:txBody>
                    <a:bodyPr/>
                    <a:lstStyle/>
                    <a:p>
                      <a:pPr algn="ctr" defTabSz="457200">
                        <a:defRPr sz="1800">
                          <a:solidFill>
                            <a:srgbClr val="000000"/>
                          </a:solidFill>
                        </a:defRPr>
                      </a:pPr>
                      <a:r>
                        <a:rPr cap="all" sz="2400">
                          <a:uFill>
                            <a:solidFill>
                              <a:srgbClr val="000000"/>
                            </a:solidFill>
                          </a:uFill>
                          <a:latin typeface="Times New Roman"/>
                          <a:ea typeface="Times New Roman"/>
                          <a:cs typeface="Times New Roman"/>
                          <a:sym typeface="Times New Roman"/>
                        </a:rPr>
                        <a:t>Categories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EC0BF"/>
                    </a:solidFill>
                  </a:tcPr>
                </a:tc>
                <a:tc>
                  <a:txBody>
                    <a:bodyPr/>
                    <a:lstStyle/>
                    <a:p>
                      <a:pPr algn="ctr" defTabSz="457200">
                        <a:defRPr b="1" cap="all" sz="2400">
                          <a:solidFill>
                            <a:srgbClr val="000000"/>
                          </a:solidFill>
                          <a:uFill>
                            <a:solidFill>
                              <a:srgbClr val="000000"/>
                            </a:solidFill>
                          </a:uFill>
                          <a:latin typeface="Lucida Grande"/>
                          <a:ea typeface="Lucida Grande"/>
                          <a:cs typeface="Lucida Grande"/>
                          <a:sym typeface="Lucida Grande"/>
                        </a:defRPr>
                      </a:pPr>
                      <a:r>
                        <a:t>✓</a:t>
                      </a:r>
                      <a:r>
                        <a:rPr>
                          <a:latin typeface="Times New Roman"/>
                          <a:ea typeface="Times New Roman"/>
                          <a:cs typeface="Times New Roman"/>
                          <a:sym typeface="Times New Roman"/>
                        </a:rPr>
                        <a:t> or X</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481940">
                <a:tc>
                  <a:txBody>
                    <a:bodyPr/>
                    <a:lstStyle/>
                    <a:p>
                      <a:pPr marL="26669" indent="-26669" algn="ctr" defTabSz="457200">
                        <a:buClr>
                          <a:srgbClr val="000000"/>
                        </a:buClr>
                        <a:buSzPct val="100000"/>
                        <a:buAutoNum type="arabicPeriod" startAt="1"/>
                        <a:defRPr cap="all" sz="2400">
                          <a:solidFill>
                            <a:srgbClr val="000000"/>
                          </a:solidFill>
                          <a:uFill>
                            <a:solidFill>
                              <a:srgbClr val="000000"/>
                            </a:solidFill>
                          </a:uFill>
                          <a:latin typeface="Times New Roman"/>
                          <a:ea typeface="Times New Roman"/>
                          <a:cs typeface="Times New Roman"/>
                          <a:sym typeface="Times New Roman"/>
                        </a:defRPr>
                      </a:pPr>
                      <a:r>
                        <a:t>I read all titles, explanations and examples.</a:t>
                      </a: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a:t>
                      </a:r>
                      <a:r>
                        <a:rPr i="1"/>
                        <a:t>Leí todos los títulos, explicaciones y ejemplos)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ctr">
                        <a:defRPr cap="all" spc="383" sz="2400">
                          <a:solidFill>
                            <a:srgbClr val="FFFFFF"/>
                          </a:solidFill>
                          <a:latin typeface="Avenir Light"/>
                          <a:ea typeface="Avenir Light"/>
                          <a:cs typeface="Avenir Light"/>
                          <a:sym typeface="Avenir Light"/>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468183">
                <a:tc>
                  <a:txBody>
                    <a:bodyPr/>
                    <a:lstStyle/>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2.  I wrote all the explanations and exercises on my copybook.</a:t>
                      </a: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a:t>
                      </a:r>
                      <a:r>
                        <a:rPr i="1"/>
                        <a:t>escribí todas las explicaciones y ejercicios en mi cuaderno)</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ctr">
                        <a:defRPr cap="all" spc="383" sz="2400">
                          <a:solidFill>
                            <a:srgbClr val="FFFFFF"/>
                          </a:solidFill>
                          <a:latin typeface="Avenir Light"/>
                          <a:ea typeface="Avenir Light"/>
                          <a:cs typeface="Avenir Light"/>
                          <a:sym typeface="Avenir Light"/>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468183">
                <a:tc>
                  <a:txBody>
                    <a:bodyPr/>
                    <a:lstStyle/>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3. I watched and visited all videos  and links.</a:t>
                      </a: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a:t>
                      </a:r>
                      <a:r>
                        <a:rPr i="1"/>
                        <a:t>Vi y visité todos los videos y links de la guía)</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ctr">
                        <a:defRPr cap="all" spc="383" sz="2400">
                          <a:solidFill>
                            <a:srgbClr val="000000"/>
                          </a:solidFill>
                          <a:latin typeface="Avenir Light"/>
                          <a:ea typeface="Avenir Light"/>
                          <a:cs typeface="Avenir Light"/>
                          <a:sym typeface="Avenir Light"/>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016896">
                <a:tc>
                  <a:txBody>
                    <a:bodyPr/>
                    <a:lstStyle/>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4. I completed all the exercises</a:t>
                      </a: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a:t>
                      </a:r>
                      <a:r>
                        <a:rPr i="1"/>
                        <a:t>completé todos los ejercicios de la guía)</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ctr">
                        <a:defRPr cap="all" spc="383" sz="2400">
                          <a:solidFill>
                            <a:srgbClr val="FFFFFF"/>
                          </a:solidFill>
                          <a:latin typeface="Avenir Light"/>
                          <a:ea typeface="Avenir Light"/>
                          <a:cs typeface="Avenir Light"/>
                          <a:sym typeface="Avenir Light"/>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468183">
                <a:tc>
                  <a:txBody>
                    <a:bodyPr/>
                    <a:lstStyle/>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5. If I had doubts, I asked my teacher to help me. </a:t>
                      </a: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a:t>
                      </a:r>
                      <a:r>
                        <a:rPr i="1"/>
                        <a:t>Si tuve dudas, le pedí ayuda a mi profesor )</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ctr">
                        <a:defRPr cap="all" spc="383" sz="2400">
                          <a:solidFill>
                            <a:srgbClr val="FFFFFF"/>
                          </a:solidFill>
                          <a:latin typeface="Avenir Light"/>
                          <a:ea typeface="Avenir Light"/>
                          <a:cs typeface="Avenir Light"/>
                          <a:sym typeface="Avenir Light"/>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r h="1481940">
                <a:tc>
                  <a:txBody>
                    <a:bodyPr/>
                    <a:lstStyle/>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r>
                        <a:t>6. I sent my work to the teacher</a:t>
                      </a:r>
                    </a:p>
                    <a:p>
                      <a:pPr algn="ctr" defTabSz="457200">
                        <a:defRPr cap="all" sz="2400">
                          <a:solidFill>
                            <a:srgbClr val="000000"/>
                          </a:solidFill>
                          <a:uFill>
                            <a:solidFill>
                              <a:srgbClr val="000000"/>
                            </a:solidFill>
                          </a:uFill>
                          <a:latin typeface="Times New Roman"/>
                          <a:ea typeface="Times New Roman"/>
                          <a:cs typeface="Times New Roman"/>
                          <a:sym typeface="Times New Roman"/>
                        </a:defRPr>
                      </a:pPr>
                    </a:p>
                    <a:p>
                      <a:pPr algn="ctr" defTabSz="457200">
                        <a:defRPr cap="all" i="1" sz="2400">
                          <a:solidFill>
                            <a:srgbClr val="000000"/>
                          </a:solidFill>
                          <a:uFill>
                            <a:solidFill>
                              <a:srgbClr val="000000"/>
                            </a:solidFill>
                          </a:uFill>
                          <a:latin typeface="Times New Roman"/>
                          <a:ea typeface="Times New Roman"/>
                          <a:cs typeface="Times New Roman"/>
                          <a:sym typeface="Times New Roman"/>
                        </a:defRPr>
                      </a:pPr>
                      <a:r>
                        <a:t>(le envié mis trabajo al profesor)</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ctr">
                        <a:defRPr cap="all" spc="383" sz="2400">
                          <a:solidFill>
                            <a:srgbClr val="FFFFFF"/>
                          </a:solidFill>
                          <a:latin typeface="Avenir Light"/>
                          <a:ea typeface="Avenir Light"/>
                          <a:cs typeface="Avenir Light"/>
                          <a:sym typeface="Avenir Light"/>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FFF"/>
                    </a:solidFill>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118295074_2675x2907.jpeg" descr="118295074_2675x2907.jpeg"/>
          <p:cNvPicPr>
            <a:picLocks noChangeAspect="1"/>
          </p:cNvPicPr>
          <p:nvPr>
            <p:ph type="pic" idx="13"/>
          </p:nvPr>
        </p:nvPicPr>
        <p:blipFill>
          <a:blip r:embed="rId2">
            <a:extLst/>
          </a:blip>
          <a:srcRect l="0" t="24119" r="0" b="24119"/>
          <a:stretch>
            <a:fillRect/>
          </a:stretch>
        </p:blipFill>
        <p:spPr>
          <a:xfrm>
            <a:off x="0" y="0"/>
            <a:ext cx="24384000" cy="13716000"/>
          </a:xfrm>
          <a:prstGeom prst="rect">
            <a:avLst/>
          </a:prstGeom>
        </p:spPr>
      </p:pic>
      <p:sp>
        <p:nvSpPr>
          <p:cNvPr id="133" name="Rectangle"/>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p>
        </p:txBody>
      </p:sp>
      <p:sp>
        <p:nvSpPr>
          <p:cNvPr id="134"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5" name="Lesson 1 - Human Rights"/>
          <p:cNvSpPr txBox="1"/>
          <p:nvPr>
            <p:ph type="title"/>
          </p:nvPr>
        </p:nvSpPr>
        <p:spPr>
          <a:prstGeom prst="rect">
            <a:avLst/>
          </a:prstGeom>
        </p:spPr>
        <p:txBody>
          <a:bodyPr/>
          <a:lstStyle/>
          <a:p>
            <a:pPr/>
            <a:r>
              <a:t>Lesson 2 - Human Rights</a:t>
            </a:r>
          </a:p>
        </p:txBody>
      </p:sp>
      <p:sp>
        <p:nvSpPr>
          <p:cNvPr id="136" name="Rectangle"/>
          <p:cNvSpPr txBox="1"/>
          <p:nvPr>
            <p:ph type="body" sz="quarter" idx="1"/>
          </p:nvPr>
        </p:nvSpPr>
        <p:spPr>
          <a:prstGeom prst="rect">
            <a:avLst/>
          </a:prstGeom>
        </p:spPr>
        <p:txBody>
          <a:bodyPr/>
          <a:lstStyle/>
          <a:p>
            <a:pPr>
              <a:spcBef>
                <a:spcPts val="0"/>
              </a:spcBef>
              <a:defRPr i="0" sz="3200">
                <a:latin typeface="DIN Alternate"/>
                <a:ea typeface="DIN Alternate"/>
                <a:cs typeface="DIN Alternate"/>
                <a:sym typeface="DIN Alternate"/>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Line"/>
          <p:cNvSpPr/>
          <p:nvPr>
            <p:ph type="body" idx="13"/>
          </p:nvPr>
        </p:nvSpPr>
        <p:spPr>
          <a:xfrm flipV="1">
            <a:off x="4093987" y="2222500"/>
            <a:ext cx="19274014" cy="12700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39" name="Image" descr="Image"/>
          <p:cNvPicPr>
            <a:picLocks noChangeAspect="1"/>
          </p:cNvPicPr>
          <p:nvPr>
            <p:ph type="pic" idx="14"/>
          </p:nvPr>
        </p:nvPicPr>
        <p:blipFill>
          <a:blip r:embed="rId2">
            <a:extLst/>
          </a:blip>
          <a:srcRect l="53244" t="6498" r="27435" b="1934"/>
          <a:stretch>
            <a:fillRect/>
          </a:stretch>
        </p:blipFill>
        <p:spPr>
          <a:xfrm>
            <a:off x="525898" y="-147836"/>
            <a:ext cx="2721124" cy="14011745"/>
          </a:xfrm>
          <a:prstGeom prst="rect">
            <a:avLst/>
          </a:prstGeom>
        </p:spPr>
      </p:pic>
      <p:sp>
        <p:nvSpPr>
          <p:cNvPr id="140" name="Lesson 2: Building a critical view on human rights"/>
          <p:cNvSpPr txBox="1"/>
          <p:nvPr>
            <p:ph type="title"/>
          </p:nvPr>
        </p:nvSpPr>
        <p:spPr>
          <a:xfrm>
            <a:off x="4093987" y="1016000"/>
            <a:ext cx="19274013" cy="1016000"/>
          </a:xfrm>
          <a:prstGeom prst="rect">
            <a:avLst/>
          </a:prstGeom>
        </p:spPr>
        <p:txBody>
          <a:bodyPr/>
          <a:lstStyle>
            <a:lvl1pPr defTabSz="792479">
              <a:spcBef>
                <a:spcPts val="3100"/>
              </a:spcBef>
              <a:defRPr sz="7200"/>
            </a:lvl1pPr>
          </a:lstStyle>
          <a:p>
            <a:pPr/>
            <a:r>
              <a:t>Lesson 2: Building a critical view on human rights</a:t>
            </a:r>
          </a:p>
        </p:txBody>
      </p:sp>
      <p:sp>
        <p:nvSpPr>
          <p:cNvPr id="141" name="Objective: to make connections related to the different views on human rights among different cultures…"/>
          <p:cNvSpPr txBox="1"/>
          <p:nvPr>
            <p:ph type="body" idx="1"/>
          </p:nvPr>
        </p:nvSpPr>
        <p:spPr>
          <a:xfrm>
            <a:off x="4093987" y="2540000"/>
            <a:ext cx="19274013" cy="10160000"/>
          </a:xfrm>
          <a:prstGeom prst="rect">
            <a:avLst/>
          </a:prstGeom>
        </p:spPr>
        <p:txBody>
          <a:bodyPr/>
          <a:lstStyle/>
          <a:p>
            <a:pPr/>
            <a:r>
              <a:t>Objective: to make connections related to the different views on human rights among different cultures</a:t>
            </a:r>
          </a:p>
          <a:p>
            <a:pPr/>
            <a:r>
              <a:t>Activities:</a:t>
            </a:r>
          </a:p>
          <a:p>
            <a:pPr lvl="1" marL="1559277" indent="-733777">
              <a:buSzPct val="100000"/>
              <a:buFontTx/>
              <a:buAutoNum type="arabicPeriod" startAt="1"/>
            </a:pPr>
            <a:r>
              <a:t>Remember vocabulary from previous class</a:t>
            </a:r>
          </a:p>
          <a:p>
            <a:pPr lvl="1" marL="1559277" indent="-733777">
              <a:buSzPct val="100000"/>
              <a:buFontTx/>
              <a:buAutoNum type="arabicPeriod" startAt="1"/>
            </a:pPr>
            <a:r>
              <a:t>Watch a video about human rights</a:t>
            </a:r>
          </a:p>
          <a:p>
            <a:pPr lvl="1" marL="1559277" indent="-733777">
              <a:buSzPct val="100000"/>
              <a:buFontTx/>
              <a:buAutoNum type="arabicPeriod" startAt="1"/>
            </a:pPr>
            <a:r>
              <a:t>Compare information between different sources</a:t>
            </a:r>
          </a:p>
          <a:p>
            <a:pPr lvl="1" marL="1559277" indent="-733777">
              <a:buSzPct val="100000"/>
              <a:buFontTx/>
              <a:buAutoNum type="arabicPeriod" startAt="1"/>
            </a:pPr>
            <a:r>
              <a:t>Report your findings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ine"/>
          <p:cNvSpPr/>
          <p:nvPr>
            <p:ph type="body" idx="13"/>
          </p:nvPr>
        </p:nvSpPr>
        <p:spPr>
          <a:xfrm flipV="1">
            <a:off x="4093987" y="2222500"/>
            <a:ext cx="19274014" cy="12700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44" name="Image" descr="Image"/>
          <p:cNvPicPr>
            <a:picLocks noChangeAspect="1"/>
          </p:cNvPicPr>
          <p:nvPr>
            <p:ph type="pic" idx="14"/>
          </p:nvPr>
        </p:nvPicPr>
        <p:blipFill>
          <a:blip r:embed="rId2">
            <a:extLst/>
          </a:blip>
          <a:srcRect l="53244" t="6498" r="27435" b="1934"/>
          <a:stretch>
            <a:fillRect/>
          </a:stretch>
        </p:blipFill>
        <p:spPr>
          <a:xfrm>
            <a:off x="525898" y="-147836"/>
            <a:ext cx="2721124" cy="14011745"/>
          </a:xfrm>
          <a:prstGeom prst="rect">
            <a:avLst/>
          </a:prstGeom>
        </p:spPr>
      </p:pic>
      <p:sp>
        <p:nvSpPr>
          <p:cNvPr id="145" name="1. Do you Remember these words?"/>
          <p:cNvSpPr txBox="1"/>
          <p:nvPr>
            <p:ph type="title"/>
          </p:nvPr>
        </p:nvSpPr>
        <p:spPr>
          <a:xfrm>
            <a:off x="4093987" y="1016000"/>
            <a:ext cx="19274013" cy="1016000"/>
          </a:xfrm>
          <a:prstGeom prst="rect">
            <a:avLst/>
          </a:prstGeom>
        </p:spPr>
        <p:txBody>
          <a:bodyPr/>
          <a:lstStyle>
            <a:lvl1pPr defTabSz="792479">
              <a:spcBef>
                <a:spcPts val="3100"/>
              </a:spcBef>
              <a:defRPr sz="7200"/>
            </a:lvl1pPr>
          </a:lstStyle>
          <a:p>
            <a:pPr/>
            <a:r>
              <a:t>1. Do you Remember these words?</a:t>
            </a:r>
          </a:p>
        </p:txBody>
      </p:sp>
      <p:sp>
        <p:nvSpPr>
          <p:cNvPr id="146" name="Restraint, Freedom, Fair, Obey, bias in favor of…"/>
          <p:cNvSpPr txBox="1"/>
          <p:nvPr>
            <p:ph type="body" idx="1"/>
          </p:nvPr>
        </p:nvSpPr>
        <p:spPr>
          <a:xfrm>
            <a:off x="4093987" y="2540000"/>
            <a:ext cx="19274013" cy="10160000"/>
          </a:xfrm>
          <a:prstGeom prst="rect">
            <a:avLst/>
          </a:prstGeom>
        </p:spPr>
        <p:txBody>
          <a:bodyPr/>
          <a:lstStyle/>
          <a:p>
            <a:pPr marL="0" indent="0">
              <a:buSzTx/>
              <a:buFontTx/>
              <a:buNone/>
              <a:defRPr b="1"/>
            </a:pPr>
            <a:r>
              <a:t>Restraint, Freedom, Fair, Obey, bias in favor of</a:t>
            </a:r>
          </a:p>
          <a:p>
            <a:pPr marL="0" indent="0">
              <a:buSzTx/>
              <a:buFontTx/>
              <a:buNone/>
              <a:defRPr b="1"/>
            </a:pPr>
            <a:r>
              <a:t>Complete the sentences using keywords from our previous class. Check your answers in the next slide. Write this activity on your copybooks.</a:t>
            </a:r>
          </a:p>
          <a:p>
            <a:pPr/>
          </a:p>
          <a:p>
            <a:pPr/>
            <a:r>
              <a:t>This new law is clearly   </a:t>
            </a:r>
            <a:r>
              <a:rPr u="sng"/>
              <a:t>                </a:t>
            </a:r>
            <a:r>
              <a:t>   of the rich</a:t>
            </a:r>
          </a:p>
          <a:p>
            <a:pPr/>
            <a:r>
              <a:t>You don’t have the right to </a:t>
            </a:r>
            <a:r>
              <a:rPr u="sng"/>
              <a:t>               </a:t>
            </a:r>
            <a:r>
              <a:t>  me from studying</a:t>
            </a:r>
          </a:p>
          <a:p>
            <a:pPr/>
            <a:r>
              <a:t>Before you sentence me, I have the right to a  </a:t>
            </a:r>
            <a:r>
              <a:rPr u="sng"/>
              <a:t>                </a:t>
            </a:r>
            <a:r>
              <a:t>  trial</a:t>
            </a:r>
          </a:p>
          <a:p>
            <a:pPr/>
            <a:r>
              <a:t>I have a universal right that protects my </a:t>
            </a:r>
            <a:r>
              <a:rPr u="sng"/>
              <a:t>                </a:t>
            </a:r>
            <a:r>
              <a:t> to move anywhere</a:t>
            </a:r>
          </a:p>
          <a:p>
            <a:pPr/>
            <a:r>
              <a:t>The State is forced to  </a:t>
            </a:r>
            <a:r>
              <a:rPr u="sng"/>
              <a:t>                </a:t>
            </a:r>
            <a:r>
              <a:t>  the law</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Line"/>
          <p:cNvSpPr/>
          <p:nvPr>
            <p:ph type="body" idx="13"/>
          </p:nvPr>
        </p:nvSpPr>
        <p:spPr>
          <a:xfrm flipV="1">
            <a:off x="4093987" y="2222500"/>
            <a:ext cx="19274014" cy="12700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49" name="Image" descr="Image"/>
          <p:cNvPicPr>
            <a:picLocks noChangeAspect="1"/>
          </p:cNvPicPr>
          <p:nvPr>
            <p:ph type="pic" idx="14"/>
          </p:nvPr>
        </p:nvPicPr>
        <p:blipFill>
          <a:blip r:embed="rId2">
            <a:extLst/>
          </a:blip>
          <a:srcRect l="53244" t="6498" r="27435" b="1934"/>
          <a:stretch>
            <a:fillRect/>
          </a:stretch>
        </p:blipFill>
        <p:spPr>
          <a:xfrm>
            <a:off x="525898" y="-147836"/>
            <a:ext cx="2721124" cy="14011745"/>
          </a:xfrm>
          <a:prstGeom prst="rect">
            <a:avLst/>
          </a:prstGeom>
        </p:spPr>
      </p:pic>
      <p:sp>
        <p:nvSpPr>
          <p:cNvPr id="150" name="1. Do you Remember these words? - Check your answers"/>
          <p:cNvSpPr txBox="1"/>
          <p:nvPr>
            <p:ph type="title"/>
          </p:nvPr>
        </p:nvSpPr>
        <p:spPr>
          <a:xfrm>
            <a:off x="4093987" y="1016000"/>
            <a:ext cx="19274013" cy="1016000"/>
          </a:xfrm>
          <a:prstGeom prst="rect">
            <a:avLst/>
          </a:prstGeom>
        </p:spPr>
        <p:txBody>
          <a:bodyPr/>
          <a:lstStyle>
            <a:lvl1pPr defTabSz="792479">
              <a:spcBef>
                <a:spcPts val="3100"/>
              </a:spcBef>
              <a:defRPr sz="7200"/>
            </a:lvl1pPr>
          </a:lstStyle>
          <a:p>
            <a:pPr/>
            <a:r>
              <a:t>1. Do you Remember these words? - Check your answers</a:t>
            </a:r>
          </a:p>
        </p:txBody>
      </p:sp>
      <p:sp>
        <p:nvSpPr>
          <p:cNvPr id="151" name="Restraint, Freedom, Fair, Obey, bias in favor of…"/>
          <p:cNvSpPr txBox="1"/>
          <p:nvPr>
            <p:ph type="body" idx="1"/>
          </p:nvPr>
        </p:nvSpPr>
        <p:spPr>
          <a:xfrm>
            <a:off x="4093987" y="2540000"/>
            <a:ext cx="19274013" cy="10160000"/>
          </a:xfrm>
          <a:prstGeom prst="rect">
            <a:avLst/>
          </a:prstGeom>
        </p:spPr>
        <p:txBody>
          <a:bodyPr/>
          <a:lstStyle/>
          <a:p>
            <a:pPr marL="0" indent="0">
              <a:buSzTx/>
              <a:buFontTx/>
              <a:buNone/>
              <a:defRPr b="1"/>
            </a:pPr>
            <a:r>
              <a:t>Restraint, Freedom, Fair, Obey, bias in favor of</a:t>
            </a:r>
          </a:p>
          <a:p>
            <a:pPr marL="0" indent="0">
              <a:buSzTx/>
              <a:buFontTx/>
              <a:buNone/>
              <a:defRPr b="1"/>
            </a:pPr>
            <a:r>
              <a:t>Check your answers, write the correct version in your copybooks.</a:t>
            </a:r>
          </a:p>
          <a:p>
            <a:pPr/>
          </a:p>
          <a:p>
            <a:pPr/>
            <a:r>
              <a:t>This new law is clearly </a:t>
            </a:r>
            <a:r>
              <a:rPr b="1"/>
              <a:t>bias in favor </a:t>
            </a:r>
            <a:r>
              <a:t>of the rich</a:t>
            </a:r>
          </a:p>
          <a:p>
            <a:pPr/>
            <a:r>
              <a:t>You don’t have the right to</a:t>
            </a:r>
            <a:r>
              <a:rPr b="1"/>
              <a:t> restraint </a:t>
            </a:r>
            <a:r>
              <a:t>me from studying</a:t>
            </a:r>
          </a:p>
          <a:p>
            <a:pPr/>
            <a:r>
              <a:t>Before you sentence me, I have the right to a </a:t>
            </a:r>
            <a:r>
              <a:rPr b="1"/>
              <a:t>fair </a:t>
            </a:r>
            <a:r>
              <a:t>trial</a:t>
            </a:r>
          </a:p>
          <a:p>
            <a:pPr/>
            <a:r>
              <a:t>I have a universal right that protects my </a:t>
            </a:r>
            <a:r>
              <a:rPr b="1"/>
              <a:t>freedom </a:t>
            </a:r>
            <a:r>
              <a:t>to move anywhere</a:t>
            </a:r>
          </a:p>
          <a:p>
            <a:pPr/>
            <a:r>
              <a:t>The State is forced to </a:t>
            </a:r>
            <a:r>
              <a:rPr b="1"/>
              <a:t>obey </a:t>
            </a:r>
            <a:r>
              <a:t>the law</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Image" descr="Image"/>
          <p:cNvPicPr>
            <a:picLocks noChangeAspect="1"/>
          </p:cNvPicPr>
          <p:nvPr>
            <p:ph type="pic" idx="13"/>
          </p:nvPr>
        </p:nvPicPr>
        <p:blipFill>
          <a:blip r:embed="rId2">
            <a:extLst/>
          </a:blip>
          <a:srcRect l="155" t="16535" r="155" b="31852"/>
          <a:stretch>
            <a:fillRect/>
          </a:stretch>
        </p:blipFill>
        <p:spPr>
          <a:xfrm>
            <a:off x="0" y="0"/>
            <a:ext cx="24384000" cy="13716000"/>
          </a:xfrm>
          <a:prstGeom prst="rect">
            <a:avLst/>
          </a:prstGeom>
        </p:spPr>
      </p:pic>
      <p:sp>
        <p:nvSpPr>
          <p:cNvPr id="154" name="Rectangle"/>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p>
        </p:txBody>
      </p:sp>
      <p:sp>
        <p:nvSpPr>
          <p:cNvPr id="155" name="Line"/>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6" name="2. How necessary are human rights in a globalized world?"/>
          <p:cNvSpPr txBox="1"/>
          <p:nvPr>
            <p:ph type="title"/>
          </p:nvPr>
        </p:nvSpPr>
        <p:spPr>
          <a:prstGeom prst="rect">
            <a:avLst/>
          </a:prstGeom>
        </p:spPr>
        <p:txBody>
          <a:bodyPr/>
          <a:lstStyle>
            <a:lvl1pPr defTabSz="569594">
              <a:defRPr sz="11799"/>
            </a:lvl1pPr>
          </a:lstStyle>
          <a:p>
            <a:pPr/>
            <a:r>
              <a:t>2. How necessary are human rights in a globalized world?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Line"/>
          <p:cNvSpPr/>
          <p:nvPr>
            <p:ph type="body" idx="13"/>
          </p:nvPr>
        </p:nvSpPr>
        <p:spPr>
          <a:xfrm flipV="1">
            <a:off x="1257925" y="2197072"/>
            <a:ext cx="19274014" cy="12700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59" name="Image" descr="Image"/>
          <p:cNvPicPr>
            <a:picLocks noChangeAspect="1"/>
          </p:cNvPicPr>
          <p:nvPr>
            <p:ph type="pic" idx="14"/>
          </p:nvPr>
        </p:nvPicPr>
        <p:blipFill>
          <a:blip r:embed="rId2">
            <a:extLst/>
          </a:blip>
          <a:srcRect l="53244" t="6498" r="27435" b="1934"/>
          <a:stretch>
            <a:fillRect/>
          </a:stretch>
        </p:blipFill>
        <p:spPr>
          <a:xfrm>
            <a:off x="21251240" y="-147836"/>
            <a:ext cx="2721124" cy="14011745"/>
          </a:xfrm>
          <a:prstGeom prst="rect">
            <a:avLst/>
          </a:prstGeom>
        </p:spPr>
      </p:pic>
      <p:sp>
        <p:nvSpPr>
          <p:cNvPr id="160" name="2. Human rights in a globalized world."/>
          <p:cNvSpPr txBox="1"/>
          <p:nvPr>
            <p:ph type="title"/>
          </p:nvPr>
        </p:nvSpPr>
        <p:spPr>
          <a:xfrm>
            <a:off x="1257925" y="1016000"/>
            <a:ext cx="19274014" cy="1016000"/>
          </a:xfrm>
          <a:prstGeom prst="rect">
            <a:avLst/>
          </a:prstGeom>
        </p:spPr>
        <p:txBody>
          <a:bodyPr/>
          <a:lstStyle>
            <a:lvl1pPr defTabSz="792479">
              <a:spcBef>
                <a:spcPts val="3100"/>
              </a:spcBef>
              <a:defRPr sz="7200"/>
            </a:lvl1pPr>
          </a:lstStyle>
          <a:p>
            <a:pPr/>
            <a:r>
              <a:t>2. Human rights in a globalized world.</a:t>
            </a:r>
          </a:p>
        </p:txBody>
      </p:sp>
      <p:sp>
        <p:nvSpPr>
          <p:cNvPr id="161" name="Human Rights have a lot of sense when there is war, hunger(famine), conflict, or wold-scale epidemics such as Coronavirus.…"/>
          <p:cNvSpPr txBox="1"/>
          <p:nvPr>
            <p:ph type="body" idx="1"/>
          </p:nvPr>
        </p:nvSpPr>
        <p:spPr>
          <a:xfrm>
            <a:off x="1257925" y="2755986"/>
            <a:ext cx="19274014" cy="10160001"/>
          </a:xfrm>
          <a:prstGeom prst="rect">
            <a:avLst/>
          </a:prstGeom>
        </p:spPr>
        <p:txBody>
          <a:bodyPr/>
          <a:lstStyle/>
          <a:p>
            <a:pPr marL="0" indent="0" defTabSz="718184">
              <a:spcBef>
                <a:spcPts val="2100"/>
              </a:spcBef>
              <a:buSzTx/>
              <a:buFontTx/>
              <a:buNone/>
              <a:defRPr b="1" sz="3480"/>
            </a:pPr>
            <a:r>
              <a:t>Human Rights have a lot of sense when there is war, hunger(famine), conflict, or wold-scale epidemics such as Coronavirus.</a:t>
            </a:r>
          </a:p>
          <a:p>
            <a:pPr marL="0" indent="0" defTabSz="718184">
              <a:spcBef>
                <a:spcPts val="2100"/>
              </a:spcBef>
              <a:buSzTx/>
              <a:buFontTx/>
              <a:buNone/>
              <a:defRPr b="1" sz="3480"/>
            </a:pPr>
            <a:r>
              <a:t>However, we can forget that Human Rights are violated every single day in many places, even when there is no war or conflict. </a:t>
            </a:r>
          </a:p>
          <a:p>
            <a:pPr marL="0" indent="0" defTabSz="718184">
              <a:spcBef>
                <a:spcPts val="2100"/>
              </a:spcBef>
              <a:buSzTx/>
              <a:buFontTx/>
              <a:buNone/>
              <a:defRPr b="1" sz="3480"/>
            </a:pPr>
            <a:r>
              <a:t>For example, poverty has led thousands of people to make their children work in farms. This is known as Child-labor and it is condemned by the UN and many countries. </a:t>
            </a:r>
          </a:p>
          <a:p>
            <a:pPr marL="0" indent="0" defTabSz="718184">
              <a:spcBef>
                <a:spcPts val="2100"/>
              </a:spcBef>
              <a:buSzTx/>
              <a:buFontTx/>
              <a:buNone/>
              <a:defRPr b="1" sz="3480"/>
            </a:pPr>
            <a:r>
              <a:t>In the US, for example, tobacco farms are known to have child labor in inhuman conditions. No access to restrooms, fresh water, or health. </a:t>
            </a:r>
          </a:p>
          <a:p>
            <a:pPr marL="0" indent="0" defTabSz="718184">
              <a:spcBef>
                <a:spcPts val="2100"/>
              </a:spcBef>
              <a:buSzTx/>
              <a:buFontTx/>
              <a:buNone/>
              <a:defRPr b="1" sz="3480"/>
            </a:pPr>
            <a:r>
              <a:t>You will watch a video that illustrates this violation to human rights in one of the most rich and powerful countries in the world. We tend to think that extreme poor countries may violate human rights more often, and this video helps you to understand that this is not always the case. </a:t>
            </a:r>
          </a:p>
          <a:p>
            <a:pPr marL="0" indent="0" defTabSz="718184">
              <a:spcBef>
                <a:spcPts val="2100"/>
              </a:spcBef>
              <a:buSzTx/>
              <a:buFontTx/>
              <a:buNone/>
              <a:defRPr b="1" sz="3480"/>
            </a:pPr>
            <a:r>
              <a:rPr u="sng">
                <a:hlinkClick r:id="rId3" invalidUrl="" action="" tgtFrame="" tooltip="" history="1" highlightClick="0" endSnd="0"/>
              </a:rPr>
              <a:t>https://youtu.be/0-8TBceaO5Q</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Line"/>
          <p:cNvSpPr/>
          <p:nvPr>
            <p:ph type="body" idx="13"/>
          </p:nvPr>
        </p:nvSpPr>
        <p:spPr>
          <a:xfrm flipV="1">
            <a:off x="1257925" y="2197072"/>
            <a:ext cx="19274014" cy="12700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64" name="Image" descr="Image"/>
          <p:cNvPicPr>
            <a:picLocks noChangeAspect="1"/>
          </p:cNvPicPr>
          <p:nvPr>
            <p:ph type="pic" idx="14"/>
          </p:nvPr>
        </p:nvPicPr>
        <p:blipFill>
          <a:blip r:embed="rId2">
            <a:extLst/>
          </a:blip>
          <a:srcRect l="53244" t="6498" r="27435" b="1934"/>
          <a:stretch>
            <a:fillRect/>
          </a:stretch>
        </p:blipFill>
        <p:spPr>
          <a:xfrm>
            <a:off x="21251240" y="-147836"/>
            <a:ext cx="2721124" cy="14011745"/>
          </a:xfrm>
          <a:prstGeom prst="rect">
            <a:avLst/>
          </a:prstGeom>
        </p:spPr>
      </p:pic>
      <p:sp>
        <p:nvSpPr>
          <p:cNvPr id="165" name="2. Human rights in a globalized world."/>
          <p:cNvSpPr txBox="1"/>
          <p:nvPr>
            <p:ph type="title"/>
          </p:nvPr>
        </p:nvSpPr>
        <p:spPr>
          <a:xfrm>
            <a:off x="1257925" y="1016000"/>
            <a:ext cx="19274014" cy="1016000"/>
          </a:xfrm>
          <a:prstGeom prst="rect">
            <a:avLst/>
          </a:prstGeom>
        </p:spPr>
        <p:txBody>
          <a:bodyPr/>
          <a:lstStyle>
            <a:lvl1pPr defTabSz="792479">
              <a:spcBef>
                <a:spcPts val="3100"/>
              </a:spcBef>
              <a:defRPr sz="7200"/>
            </a:lvl1pPr>
          </a:lstStyle>
          <a:p>
            <a:pPr/>
            <a:r>
              <a:t>2. Human rights in a globalized world.</a:t>
            </a:r>
          </a:p>
        </p:txBody>
      </p:sp>
      <p:sp>
        <p:nvSpPr>
          <p:cNvPr id="166" name="Watch the video again https://youtu.be/0-8TBceaO5Q, and find the answer to these questions:…"/>
          <p:cNvSpPr txBox="1"/>
          <p:nvPr>
            <p:ph type="body" idx="1"/>
          </p:nvPr>
        </p:nvSpPr>
        <p:spPr>
          <a:xfrm>
            <a:off x="1257925" y="2755986"/>
            <a:ext cx="19274014" cy="7539015"/>
          </a:xfrm>
          <a:prstGeom prst="rect">
            <a:avLst/>
          </a:prstGeom>
        </p:spPr>
        <p:txBody>
          <a:bodyPr/>
          <a:lstStyle/>
          <a:p>
            <a:pPr marL="0" indent="0">
              <a:buSzTx/>
              <a:buFontTx/>
              <a:buNone/>
            </a:pPr>
            <a:r>
              <a:t>Watch the video again </a:t>
            </a:r>
            <a:r>
              <a:rPr u="sng">
                <a:hlinkClick r:id="rId3" invalidUrl="" action="" tgtFrame="" tooltip="" history="1" highlightClick="0" endSnd="0"/>
              </a:rPr>
              <a:t>https://youtu.be/0-8TBceaO5Q</a:t>
            </a:r>
            <a:r>
              <a:t>, and find the answer to these questions:</a:t>
            </a:r>
          </a:p>
          <a:p>
            <a:pPr marL="0" indent="0">
              <a:buSzTx/>
              <a:buFontTx/>
              <a:buNone/>
            </a:pPr>
            <a:r>
              <a:t>1. In the morning, these children board a school bus, but they aren’t going to their schools, where are they going? </a:t>
            </a:r>
          </a:p>
          <a:p>
            <a:pPr marL="0" indent="0">
              <a:buSzTx/>
              <a:buFontTx/>
              <a:buNone/>
            </a:pPr>
            <a:r>
              <a:t>2. What are some health effects of working in tobacco farms?</a:t>
            </a:r>
          </a:p>
          <a:p>
            <a:pPr marL="0" indent="0">
              <a:buSzTx/>
              <a:buFontTx/>
              <a:buNone/>
            </a:pPr>
            <a:r>
              <a:t>3. These children are exhausted because they work for many hours a week. How many hours a week do they work? </a:t>
            </a:r>
          </a:p>
          <a:p>
            <a:pPr marL="0" indent="0">
              <a:buSzTx/>
              <a:buFontTx/>
              <a:buNone/>
            </a:pPr>
            <a:r>
              <a:t>4. At the end, these children say what they expect from their own children in the future. What is it? </a:t>
            </a:r>
          </a:p>
        </p:txBody>
      </p:sp>
      <p:sp>
        <p:nvSpPr>
          <p:cNvPr id="167" name="Para completar esta parte, te recomiendo ver la transcripción del video disponible en YouTube. En la próxima diapositiva te explico cómo visualizar esta herramienta."/>
          <p:cNvSpPr txBox="1"/>
          <p:nvPr/>
        </p:nvSpPr>
        <p:spPr>
          <a:xfrm>
            <a:off x="1257925" y="10699974"/>
            <a:ext cx="19274014"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Para completar esta parte, te recomiendo ver la transcripción del video disponible en YouTube. En la próxima diapositiva te explico cómo visualizar esta herramienta.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Line"/>
          <p:cNvSpPr/>
          <p:nvPr>
            <p:ph type="body" idx="13"/>
          </p:nvPr>
        </p:nvSpPr>
        <p:spPr>
          <a:xfrm flipV="1">
            <a:off x="1257925" y="2197072"/>
            <a:ext cx="19274014" cy="12700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pic>
        <p:nvPicPr>
          <p:cNvPr id="170" name="Image" descr="Image"/>
          <p:cNvPicPr>
            <a:picLocks noChangeAspect="1"/>
          </p:cNvPicPr>
          <p:nvPr>
            <p:ph type="pic" idx="14"/>
          </p:nvPr>
        </p:nvPicPr>
        <p:blipFill>
          <a:blip r:embed="rId2">
            <a:extLst/>
          </a:blip>
          <a:srcRect l="53244" t="6498" r="27435" b="1934"/>
          <a:stretch>
            <a:fillRect/>
          </a:stretch>
        </p:blipFill>
        <p:spPr>
          <a:xfrm>
            <a:off x="21251240" y="-147836"/>
            <a:ext cx="2721124" cy="14011745"/>
          </a:xfrm>
          <a:prstGeom prst="rect">
            <a:avLst/>
          </a:prstGeom>
        </p:spPr>
      </p:pic>
      <p:sp>
        <p:nvSpPr>
          <p:cNvPr id="171" name="¿Cómo visualizar una transcripción en YouTube?"/>
          <p:cNvSpPr txBox="1"/>
          <p:nvPr>
            <p:ph type="title"/>
          </p:nvPr>
        </p:nvSpPr>
        <p:spPr>
          <a:xfrm>
            <a:off x="1257925" y="1016000"/>
            <a:ext cx="19274014" cy="1016000"/>
          </a:xfrm>
          <a:prstGeom prst="rect">
            <a:avLst/>
          </a:prstGeom>
        </p:spPr>
        <p:txBody>
          <a:bodyPr/>
          <a:lstStyle>
            <a:lvl1pPr defTabSz="792479">
              <a:spcBef>
                <a:spcPts val="3100"/>
              </a:spcBef>
              <a:defRPr sz="7200"/>
            </a:lvl1pPr>
          </a:lstStyle>
          <a:p>
            <a:pPr/>
            <a:r>
              <a:t>¿Cómo visualizar una transcripción en YouTube?</a:t>
            </a:r>
          </a:p>
        </p:txBody>
      </p:sp>
      <p:pic>
        <p:nvPicPr>
          <p:cNvPr id="172" name="Image" descr="Image"/>
          <p:cNvPicPr>
            <a:picLocks noChangeAspect="1"/>
          </p:cNvPicPr>
          <p:nvPr/>
        </p:nvPicPr>
        <p:blipFill>
          <a:blip r:embed="rId3">
            <a:extLst/>
          </a:blip>
          <a:stretch>
            <a:fillRect/>
          </a:stretch>
        </p:blipFill>
        <p:spPr>
          <a:xfrm>
            <a:off x="1384271" y="4881115"/>
            <a:ext cx="10294120" cy="3548829"/>
          </a:xfrm>
          <a:prstGeom prst="rect">
            <a:avLst/>
          </a:prstGeom>
          <a:ln w="25400">
            <a:solidFill>
              <a:srgbClr val="000000"/>
            </a:solidFill>
            <a:miter lim="400000"/>
          </a:ln>
        </p:spPr>
      </p:pic>
      <p:pic>
        <p:nvPicPr>
          <p:cNvPr id="173" name="Image" descr="Image"/>
          <p:cNvPicPr>
            <a:picLocks noChangeAspect="1"/>
          </p:cNvPicPr>
          <p:nvPr/>
        </p:nvPicPr>
        <p:blipFill>
          <a:blip r:embed="rId4">
            <a:extLst/>
          </a:blip>
          <a:stretch>
            <a:fillRect/>
          </a:stretch>
        </p:blipFill>
        <p:spPr>
          <a:xfrm>
            <a:off x="1371571" y="9007326"/>
            <a:ext cx="10319520" cy="3895952"/>
          </a:xfrm>
          <a:prstGeom prst="rect">
            <a:avLst/>
          </a:prstGeom>
          <a:ln w="50800">
            <a:solidFill>
              <a:srgbClr val="000000"/>
            </a:solidFill>
            <a:miter lim="400000"/>
          </a:ln>
        </p:spPr>
      </p:pic>
      <p:pic>
        <p:nvPicPr>
          <p:cNvPr id="174" name="Image" descr="Image"/>
          <p:cNvPicPr>
            <a:picLocks noChangeAspect="1"/>
          </p:cNvPicPr>
          <p:nvPr/>
        </p:nvPicPr>
        <p:blipFill>
          <a:blip r:embed="rId5">
            <a:extLst/>
          </a:blip>
          <a:stretch>
            <a:fillRect/>
          </a:stretch>
        </p:blipFill>
        <p:spPr>
          <a:xfrm>
            <a:off x="12509541" y="4893815"/>
            <a:ext cx="7185288" cy="8123983"/>
          </a:xfrm>
          <a:prstGeom prst="rect">
            <a:avLst/>
          </a:prstGeom>
          <a:ln w="50800">
            <a:solidFill>
              <a:srgbClr val="000000"/>
            </a:solidFill>
            <a:miter lim="400000"/>
          </a:ln>
        </p:spPr>
      </p:pic>
      <p:sp>
        <p:nvSpPr>
          <p:cNvPr id="175" name="Primero, haz clic en los tres puntos. Después, haz clic en abrir transcripción (open transcript) y se abrirá una ventana con la transcripción del video completo."/>
          <p:cNvSpPr txBox="1"/>
          <p:nvPr/>
        </p:nvSpPr>
        <p:spPr>
          <a:xfrm>
            <a:off x="1256116" y="2530214"/>
            <a:ext cx="12488398"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Primero, haz clic en los tres puntos. Después, haz clic en abrir transcripción (open transcript) y se abrirá una ventana con la transcripción del video completo.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