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CEE"/>
    <a:srgbClr val="F5E7F8"/>
    <a:srgbClr val="F6ECE3"/>
    <a:srgbClr val="EBFBFA"/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3159-9EF7-4794-BF25-1C77BB402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BD8000-D150-4D17-BEF7-780FD0A77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20B129-751D-40E8-8875-2033C078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7FA-5369-436C-BB81-17B5446489E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B0F62A-E1BC-41D1-82AB-11F8E847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EC6491-C584-4384-B5CB-88BCEB69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9401-EB01-4DFC-8994-0E9AC9934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118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587D9-A038-43D5-8EA8-698636FD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71AFAE-5020-4C0E-BC19-5F0FE11DA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76CBBD-D34C-458E-8CA0-032EED44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7FA-5369-436C-BB81-17B5446489E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664187-ED7C-4972-93C8-DC31481B7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1E0BEE-32C6-47CC-B9AA-D031B9D8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9401-EB01-4DFC-8994-0E9AC9934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08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6C7862-1E78-4E89-BBCA-4B3C77DC4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131773-6575-4418-A08B-FB894B315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E515-B464-4DEB-9184-A1536CF2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7FA-5369-436C-BB81-17B5446489E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3B722-2F9E-43B8-BBCD-1C904327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DAEB47-9CEB-475B-90B3-15BDC14E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9401-EB01-4DFC-8994-0E9AC9934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817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0FC7D-0D21-4E77-9917-511E694E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E4970-7913-47C2-A562-6D4C57D49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BDEAE-D5F1-41D5-9CDC-2CC2D7AA7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7FA-5369-436C-BB81-17B5446489E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5FBAF6-DE6C-4067-A86A-CE46DA58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62AD27-D4CA-4E1D-B65F-693D532A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9401-EB01-4DFC-8994-0E9AC9934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74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BDCC6-335A-48DC-BDA5-7D60A4FDB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700D01-D4EB-430E-BACE-6529C7368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361FA4-3B10-4195-B3BF-4A601B9C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7FA-5369-436C-BB81-17B5446489E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CD3558-7291-4651-9BE5-5FC467EF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C65D48-9A88-4004-8638-30F83AE7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9401-EB01-4DFC-8994-0E9AC9934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651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0FBCA-CB19-4654-A2B4-07E7BAC3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0F5BC6-4C43-4B06-8817-E1A050E49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EE7560-CED4-4CE6-B0A2-C64CAAD24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261D0B-F29D-4F62-AFBE-9F253033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7FA-5369-436C-BB81-17B5446489E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6A668D-5915-443C-ACA5-9801C216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F8DB92-2106-4C75-8D2A-39B9B8CC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9401-EB01-4DFC-8994-0E9AC9934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810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971AE-90EC-4882-B8E4-CF7ED7CF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485F58-ED09-4B41-BA89-7D5948F79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3CD3F7-C61A-4FE0-B91F-F45F4AD9B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28DDFA-FDA6-44DD-8533-58F958CBC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EB9666-D530-42D9-A169-2F5C538885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740CB0-2274-4CC0-B8DA-3F86C2C1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7FA-5369-436C-BB81-17B5446489E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6077797-E5C0-4C61-996F-6CF43D9EF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6D2D91C-63E4-47FC-9656-C003329E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9401-EB01-4DFC-8994-0E9AC9934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833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9A1D7-BCC9-4A36-A252-53511E49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FC60C1-1E48-4D0E-908A-E1E495A2D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7FA-5369-436C-BB81-17B5446489E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EF4FB7-5AB6-43D9-A673-D632A570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E7C4CC-E1DD-4230-9E20-343C2A4E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9401-EB01-4DFC-8994-0E9AC9934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962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F1EB02-AF34-4252-A776-40A265C6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7FA-5369-436C-BB81-17B5446489E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798C0D-05A5-4D0B-B5FD-E7FAA4DC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A80553-8A76-4A98-838D-8D4D2388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9401-EB01-4DFC-8994-0E9AC9934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672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271D9-8FC7-4288-B654-AC1A82250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DBB2E5-BCDD-4C2E-9C68-2DAA0EB07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AE3387-76F7-4AFE-A753-B4FC57B2C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32E920-D15C-4066-9236-48C5F392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7FA-5369-436C-BB81-17B5446489E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303992-C1B0-47E0-9831-2F7225F4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0CF9B6-FDD7-4BEF-9D1C-E753BC5A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9401-EB01-4DFC-8994-0E9AC9934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21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1ED48-2AAA-4D7E-A4A8-E6FAE74F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DB2EF5-A6C3-4DFA-9ECA-25DD1EB06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7F7F5B-9B47-4417-A57B-CCBDA6EA2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08E88B-19C7-4DC6-BCF3-1E838AA0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7FA-5369-436C-BB81-17B5446489E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422AB5-86D6-480C-A5CD-B774298F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A91926-7E48-4FEB-8E83-977BF6CB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59401-EB01-4DFC-8994-0E9AC9934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390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77D3DC-4550-4895-B42F-7EBCF287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2F435A-8181-4483-AD1D-43118099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D7E714-E237-4A88-84A4-AB3854A30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47FA-5369-436C-BB81-17B5446489EC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C62C9B-8AEE-4D63-8264-5C6298FC9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6811-CA1C-4D62-832E-364FED29F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59401-EB01-4DFC-8994-0E9AC9934A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888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valeriadiazstmf@gmail.com" TargetMode="External"/><Relationship Id="rId7" Type="http://schemas.openxmlformats.org/officeDocument/2006/relationships/hyperlink" Target="mailto:danielaalvarezstmf@gmai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jandramirandastmf@gmail.com" TargetMode="External"/><Relationship Id="rId5" Type="http://schemas.openxmlformats.org/officeDocument/2006/relationships/hyperlink" Target="mailto:marleneleytonstmf@gmail.com" TargetMode="External"/><Relationship Id="rId4" Type="http://schemas.openxmlformats.org/officeDocument/2006/relationships/hyperlink" Target="mailto:jennymanriquezstmf@gmail.com" TargetMode="External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tilla de fondo temático de la escuela | Vector Gratis">
            <a:extLst>
              <a:ext uri="{FF2B5EF4-FFF2-40B4-BE49-F238E27FC236}">
                <a16:creationId xmlns:a16="http://schemas.microsoft.com/office/drawing/2014/main" id="{FF13CD8D-E3B8-4F83-96B6-476FB3875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3A28B1-B9D7-4A2B-9255-67F86FB2E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s-CL" sz="4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Lenguaje y Comunicación</a:t>
            </a:r>
            <a:br>
              <a:rPr lang="es-CL" sz="4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</a:br>
            <a:r>
              <a:rPr lang="es-CL" sz="4400" b="1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Tercero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2309ED-1070-42BA-9D2E-19431C361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0238"/>
            <a:ext cx="9144000" cy="1655762"/>
          </a:xfrm>
        </p:spPr>
        <p:txBody>
          <a:bodyPr>
            <a:noAutofit/>
          </a:bodyPr>
          <a:lstStyle/>
          <a:p>
            <a:r>
              <a:rPr lang="es-CL" sz="13800" dirty="0">
                <a:latin typeface="Juice ITC" panose="04040403040A02020202" pitchFamily="82" charset="0"/>
              </a:rPr>
              <a:t>LA NOTICIA</a:t>
            </a:r>
          </a:p>
        </p:txBody>
      </p:sp>
    </p:spTree>
    <p:extLst>
      <p:ext uri="{BB962C8B-B14F-4D97-AF65-F5344CB8AC3E}">
        <p14:creationId xmlns:p14="http://schemas.microsoft.com/office/powerpoint/2010/main" val="36113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Fresco De La Bandera De Ppt Del Contraste Geométrico ...">
            <a:extLst>
              <a:ext uri="{FF2B5EF4-FFF2-40B4-BE49-F238E27FC236}">
                <a16:creationId xmlns:a16="http://schemas.microsoft.com/office/drawing/2014/main" id="{1FDA28C6-561F-48B1-8E4C-BFD124EFB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3B1FDD-D23E-4BF7-B5F4-2DB454B0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" panose="03070502030502020204" pitchFamily="66" charset="0"/>
              </a:rPr>
              <a:t>Página 32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B3352B-ECDC-4E60-97C0-D4C54C2BE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14822" cy="4026535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000" b="1" dirty="0">
                <a:latin typeface="The Hand" panose="03070502030502020204" pitchFamily="66" charset="0"/>
              </a:rPr>
              <a:t>4. </a:t>
            </a:r>
            <a:r>
              <a:rPr lang="es-CL" sz="4000" dirty="0">
                <a:latin typeface="The Hand" panose="03070502030502020204" pitchFamily="66" charset="0"/>
              </a:rPr>
              <a:t>La o el estudiante debe responder si cree o no que la fotografía aporta información al hecho informado. Debe decir el por qué de su respuesta.</a:t>
            </a:r>
            <a:endParaRPr lang="es-CL" sz="3600" dirty="0">
              <a:latin typeface="The Hand" panose="030705020305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2C7567-A947-4516-B8F8-990E7869A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12" t="44336" r="23631" b="34489"/>
          <a:stretch/>
        </p:blipFill>
        <p:spPr>
          <a:xfrm>
            <a:off x="4574122" y="2565852"/>
            <a:ext cx="7329716" cy="2325461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31AD90B-D116-4EF7-B40D-255260D003DE}"/>
              </a:ext>
            </a:extLst>
          </p:cNvPr>
          <p:cNvSpPr/>
          <p:nvPr/>
        </p:nvSpPr>
        <p:spPr>
          <a:xfrm>
            <a:off x="4791222" y="2996418"/>
            <a:ext cx="723313" cy="4325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B02BBCF-1CFC-4C0D-BD9E-5E59ECEBB2E3}"/>
              </a:ext>
            </a:extLst>
          </p:cNvPr>
          <p:cNvSpPr/>
          <p:nvPr/>
        </p:nvSpPr>
        <p:spPr>
          <a:xfrm>
            <a:off x="8238980" y="2996418"/>
            <a:ext cx="723313" cy="4325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E343C74-4A7A-48AF-9A2D-C0EB773CEC63}"/>
              </a:ext>
            </a:extLst>
          </p:cNvPr>
          <p:cNvSpPr/>
          <p:nvPr/>
        </p:nvSpPr>
        <p:spPr>
          <a:xfrm>
            <a:off x="4697437" y="3474205"/>
            <a:ext cx="1820593" cy="4325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E135FC1-BD94-4727-AF27-69C7DEDDDD78}"/>
              </a:ext>
            </a:extLst>
          </p:cNvPr>
          <p:cNvSpPr/>
          <p:nvPr/>
        </p:nvSpPr>
        <p:spPr>
          <a:xfrm>
            <a:off x="6654018" y="2996418"/>
            <a:ext cx="858130" cy="47778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06ABEA-A9E9-4433-96B1-8A9228F53006}"/>
              </a:ext>
            </a:extLst>
          </p:cNvPr>
          <p:cNvSpPr/>
          <p:nvPr/>
        </p:nvSpPr>
        <p:spPr>
          <a:xfrm>
            <a:off x="10452295" y="2996418"/>
            <a:ext cx="506437" cy="43258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C36903E-5553-4937-952F-96179428C899}"/>
              </a:ext>
            </a:extLst>
          </p:cNvPr>
          <p:cNvSpPr/>
          <p:nvPr/>
        </p:nvSpPr>
        <p:spPr>
          <a:xfrm>
            <a:off x="9312812" y="2996418"/>
            <a:ext cx="604911" cy="43258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978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ndo de pastel geométrico simple - Descargar Vectores Gratis ...">
            <a:extLst>
              <a:ext uri="{FF2B5EF4-FFF2-40B4-BE49-F238E27FC236}">
                <a16:creationId xmlns:a16="http://schemas.microsoft.com/office/drawing/2014/main" id="{5FDED587-E51A-40EC-8C0F-B1F55059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AE1ACFC-12D4-4B22-A52E-4C8B21E8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35" y="500062"/>
            <a:ext cx="3663462" cy="1325563"/>
          </a:xfrm>
        </p:spPr>
        <p:txBody>
          <a:bodyPr>
            <a:normAutofit/>
          </a:bodyPr>
          <a:lstStyle/>
          <a:p>
            <a:r>
              <a:rPr lang="es-CL" sz="8800" b="1" dirty="0">
                <a:latin typeface="The Hand" panose="03070502030502020204" pitchFamily="66" charset="0"/>
              </a:rPr>
              <a:t>¡Eso es todo!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5BF28F-CAA0-4F74-A4A2-67BDCBB8C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07936"/>
            <a:ext cx="4833257" cy="3010808"/>
          </a:xfrm>
        </p:spPr>
        <p:txBody>
          <a:bodyPr>
            <a:normAutofit lnSpcReduction="10000"/>
          </a:bodyPr>
          <a:lstStyle/>
          <a:p>
            <a:r>
              <a:rPr lang="es-CL" sz="3600" b="1" dirty="0">
                <a:latin typeface="The Hand" panose="03070502030502020204" pitchFamily="66" charset="0"/>
              </a:rPr>
              <a:t>3° A – </a:t>
            </a:r>
            <a:r>
              <a:rPr lang="es-CL" sz="3600" b="1" u="sng" dirty="0">
                <a:latin typeface="The Hand" panose="03070502030502020204" pitchFamily="66" charset="0"/>
                <a:hlinkClick r:id="rId3"/>
              </a:rPr>
              <a:t>valeriadiazstmf@gmail.com</a:t>
            </a:r>
            <a:r>
              <a:rPr lang="es-CL" sz="3600" b="1" dirty="0">
                <a:latin typeface="The Hand" panose="03070502030502020204" pitchFamily="66" charset="0"/>
              </a:rPr>
              <a:t> </a:t>
            </a:r>
            <a:br>
              <a:rPr lang="es-CL" sz="3600" b="1" dirty="0">
                <a:latin typeface="The Hand" panose="03070502030502020204" pitchFamily="66" charset="0"/>
              </a:rPr>
            </a:br>
            <a:r>
              <a:rPr lang="es-CL" sz="3600" b="1" dirty="0">
                <a:latin typeface="The Hand" panose="03070502030502020204" pitchFamily="66" charset="0"/>
              </a:rPr>
              <a:t>3° B - </a:t>
            </a:r>
            <a:r>
              <a:rPr lang="es-CL" sz="3600" b="1" u="sng" dirty="0">
                <a:latin typeface="The Hand" panose="03070502030502020204" pitchFamily="66" charset="0"/>
                <a:hlinkClick r:id="rId4"/>
              </a:rPr>
              <a:t>jennymanriquezstmf@gmail.com</a:t>
            </a:r>
            <a:br>
              <a:rPr lang="es-CL" sz="3600" b="1" dirty="0">
                <a:latin typeface="The Hand" panose="03070502030502020204" pitchFamily="66" charset="0"/>
              </a:rPr>
            </a:br>
            <a:r>
              <a:rPr lang="es-CL" sz="3600" b="1" dirty="0">
                <a:latin typeface="The Hand" panose="03070502030502020204" pitchFamily="66" charset="0"/>
              </a:rPr>
              <a:t>3°C – </a:t>
            </a:r>
            <a:r>
              <a:rPr lang="es-CL" sz="3600" b="1" u="sng" dirty="0">
                <a:latin typeface="The Hand" panose="03070502030502020204" pitchFamily="66" charset="0"/>
                <a:hlinkClick r:id="rId5"/>
              </a:rPr>
              <a:t>marleneleytonstmf@gmail.com</a:t>
            </a:r>
            <a:r>
              <a:rPr lang="es-CL" sz="3600" b="1" dirty="0">
                <a:latin typeface="The Hand" panose="03070502030502020204" pitchFamily="66" charset="0"/>
              </a:rPr>
              <a:t> </a:t>
            </a:r>
            <a:br>
              <a:rPr lang="es-CL" sz="3600" b="1" dirty="0">
                <a:latin typeface="The Hand" panose="03070502030502020204" pitchFamily="66" charset="0"/>
              </a:rPr>
            </a:br>
            <a:r>
              <a:rPr lang="es-CL" sz="3600" b="1" dirty="0">
                <a:latin typeface="The Hand" panose="03070502030502020204" pitchFamily="66" charset="0"/>
              </a:rPr>
              <a:t>3°D – </a:t>
            </a:r>
            <a:r>
              <a:rPr lang="es-CL" sz="3600" b="1" u="sng" dirty="0">
                <a:latin typeface="The Hand" panose="03070502030502020204" pitchFamily="66" charset="0"/>
                <a:hlinkClick r:id="rId4"/>
              </a:rPr>
              <a:t>jennymanriquezstmf@gmail.com</a:t>
            </a:r>
            <a:r>
              <a:rPr lang="es-CL" sz="3600" b="1" dirty="0">
                <a:latin typeface="The Hand" panose="03070502030502020204" pitchFamily="66" charset="0"/>
              </a:rPr>
              <a:t> </a:t>
            </a:r>
            <a:br>
              <a:rPr lang="es-CL" sz="3600" b="1" dirty="0">
                <a:latin typeface="The Hand" panose="03070502030502020204" pitchFamily="66" charset="0"/>
              </a:rPr>
            </a:br>
            <a:r>
              <a:rPr lang="es-CL" sz="3600" b="1" dirty="0">
                <a:latin typeface="The Hand" panose="03070502030502020204" pitchFamily="66" charset="0"/>
              </a:rPr>
              <a:t>3°E – </a:t>
            </a:r>
            <a:r>
              <a:rPr lang="es-CL" sz="3600" b="1" u="sng" dirty="0">
                <a:latin typeface="The Hand" panose="03070502030502020204" pitchFamily="66" charset="0"/>
                <a:hlinkClick r:id="rId6"/>
              </a:rPr>
              <a:t>alejandramirandastmf@gmail.com</a:t>
            </a:r>
            <a:r>
              <a:rPr lang="es-CL" sz="3600" b="1" dirty="0">
                <a:latin typeface="The Hand" panose="03070502030502020204" pitchFamily="66" charset="0"/>
              </a:rPr>
              <a:t> </a:t>
            </a:r>
            <a:br>
              <a:rPr lang="es-CL" sz="3600" b="1" dirty="0">
                <a:latin typeface="The Hand" panose="03070502030502020204" pitchFamily="66" charset="0"/>
              </a:rPr>
            </a:br>
            <a:r>
              <a:rPr lang="es-CL" sz="3600" b="1" dirty="0">
                <a:latin typeface="The Hand" panose="03070502030502020204" pitchFamily="66" charset="0"/>
              </a:rPr>
              <a:t>3°F – </a:t>
            </a:r>
            <a:r>
              <a:rPr lang="es-CL" sz="3600" b="1" u="sng" dirty="0">
                <a:latin typeface="The Hand" panose="03070502030502020204" pitchFamily="66" charset="0"/>
                <a:hlinkClick r:id="rId7"/>
              </a:rPr>
              <a:t>danielaalvarezstmf@gmail.com</a:t>
            </a:r>
            <a:r>
              <a:rPr lang="es-CL" sz="3600" b="1" dirty="0">
                <a:latin typeface="The Hand" panose="03070502030502020204" pitchFamily="66" charset="0"/>
              </a:rPr>
              <a:t> </a:t>
            </a:r>
          </a:p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BB596E-A2FE-48A8-8614-4AB81C984567}"/>
              </a:ext>
            </a:extLst>
          </p:cNvPr>
          <p:cNvSpPr txBox="1"/>
          <p:nvPr/>
        </p:nvSpPr>
        <p:spPr>
          <a:xfrm>
            <a:off x="1364343" y="2133600"/>
            <a:ext cx="386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accent2">
                    <a:lumMod val="75000"/>
                  </a:schemeClr>
                </a:solidFill>
                <a:latin typeface="The Hand" panose="03070502030502020204" pitchFamily="66" charset="0"/>
              </a:rPr>
              <a:t>Si tienes alguna pregunta debes escribirle a tu profesora.</a:t>
            </a:r>
          </a:p>
        </p:txBody>
      </p:sp>
      <p:pic>
        <p:nvPicPr>
          <p:cNvPr id="10242" name="Picture 2" descr="Ilustración de niños felices | Vector Gratis">
            <a:extLst>
              <a:ext uri="{FF2B5EF4-FFF2-40B4-BE49-F238E27FC236}">
                <a16:creationId xmlns:a16="http://schemas.microsoft.com/office/drawing/2014/main" id="{A28D5DDA-9153-4027-A2CF-8A00EE7C5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85" b="89617" l="5272" r="92812">
                        <a14:foregroundMark x1="9105" y1="50799" x2="5591" y2="58307"/>
                        <a14:foregroundMark x1="5591" y1="58307" x2="9265" y2="62780"/>
                        <a14:foregroundMark x1="65016" y1="63099" x2="65016" y2="71246"/>
                        <a14:foregroundMark x1="65016" y1="71246" x2="70288" y2="64856"/>
                        <a14:foregroundMark x1="70288" y1="64856" x2="70288" y2="64856"/>
                        <a14:foregroundMark x1="63419" y1="69169" x2="69808" y2="74121"/>
                        <a14:foregroundMark x1="69808" y1="74121" x2="69808" y2="69808"/>
                        <a14:foregroundMark x1="67572" y1="73642" x2="63099" y2="70767"/>
                        <a14:foregroundMark x1="90096" y1="54792" x2="92332" y2="63259"/>
                        <a14:foregroundMark x1="92332" y1="63259" x2="91693" y2="64217"/>
                        <a14:foregroundMark x1="91374" y1="64377" x2="92812" y2="69329"/>
                        <a14:backgroundMark x1="17572" y1="40575" x2="21406" y2="47923"/>
                        <a14:backgroundMark x1="21406" y1="47923" x2="21406" y2="47923"/>
                        <a14:backgroundMark x1="77316" y1="45048" x2="77955" y2="49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43" y="1524681"/>
            <a:ext cx="4833257" cy="4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800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El papel abstracto es fondo colorido, diseño creativo para el papel ...">
            <a:extLst>
              <a:ext uri="{FF2B5EF4-FFF2-40B4-BE49-F238E27FC236}">
                <a16:creationId xmlns:a16="http://schemas.microsoft.com/office/drawing/2014/main" id="{CEF0EAFF-4BB4-408D-9A3D-7F923D95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AE8B1A-2F8E-447F-A2F9-D5B74E08C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42625" y="309490"/>
            <a:ext cx="10515600" cy="2763039"/>
          </a:xfrm>
        </p:spPr>
        <p:txBody>
          <a:bodyPr>
            <a:normAutofit/>
          </a:bodyPr>
          <a:lstStyle/>
          <a:p>
            <a:pPr algn="ctr"/>
            <a:r>
              <a:rPr lang="es-CL" sz="6600" b="1" dirty="0">
                <a:latin typeface="The Hand" panose="03070502030502020204" pitchFamily="66" charset="0"/>
              </a:rPr>
              <a:t>¿QUÉ TIPO DE </a:t>
            </a:r>
            <a:br>
              <a:rPr lang="es-CL" sz="6600" b="1" dirty="0">
                <a:latin typeface="The Hand" panose="03070502030502020204" pitchFamily="66" charset="0"/>
              </a:rPr>
            </a:br>
            <a:r>
              <a:rPr lang="es-CL" sz="6600" b="1" dirty="0">
                <a:latin typeface="The Hand" panose="03070502030502020204" pitchFamily="66" charset="0"/>
              </a:rPr>
              <a:t>TEXTO ES LA NOTICIA?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BB17D3-C0B5-4AF7-880B-532DE597D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639" y="1567325"/>
            <a:ext cx="4079629" cy="1643670"/>
          </a:xfrm>
          <a:solidFill>
            <a:srgbClr val="F6ECE3"/>
          </a:solidFill>
          <a:ln w="28575">
            <a:solidFill>
              <a:srgbClr val="FF6699"/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4400" b="1" dirty="0">
                <a:latin typeface="The Hand" panose="03070502030502020204" pitchFamily="66" charset="0"/>
              </a:rPr>
              <a:t>La noticia es un texto</a:t>
            </a:r>
          </a:p>
          <a:p>
            <a:pPr marL="0" indent="0" algn="ctr">
              <a:buNone/>
            </a:pPr>
            <a:r>
              <a:rPr lang="es-CL" sz="4400" b="1" dirty="0">
                <a:latin typeface="The Hand" panose="03070502030502020204" pitchFamily="66" charset="0"/>
              </a:rPr>
              <a:t>No literario – Informativo.</a:t>
            </a:r>
          </a:p>
        </p:txBody>
      </p:sp>
      <p:pic>
        <p:nvPicPr>
          <p:cNvPr id="3084" name="Picture 12" descr="Newspaper, Pan&amp;Zoom copy1 by sofiagr11 on emaze">
            <a:extLst>
              <a:ext uri="{FF2B5EF4-FFF2-40B4-BE49-F238E27FC236}">
                <a16:creationId xmlns:a16="http://schemas.microsoft.com/office/drawing/2014/main" id="{F6230241-AF02-4AA9-B557-1C3776EDB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5" b="91584" l="5926" r="97407">
                        <a14:foregroundMark x1="11111" y1="31683" x2="13704" y2="39109"/>
                        <a14:foregroundMark x1="53318" y1="5377" x2="47407" y2="8416"/>
                        <a14:foregroundMark x1="57037" y1="3465" x2="55616" y2="4196"/>
                        <a14:foregroundMark x1="10370" y1="40099" x2="5926" y2="47030"/>
                        <a14:foregroundMark x1="40370" y1="92574" x2="57407" y2="87624"/>
                        <a14:foregroundMark x1="88148" y1="67822" x2="83704" y2="47030"/>
                        <a14:foregroundMark x1="92593" y1="66337" x2="92963" y2="52475"/>
                        <a14:foregroundMark x1="97407" y1="55941" x2="96667" y2="60396"/>
                        <a14:backgroundMark x1="54074" y1="3465" x2="56296" y2="2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58" y="2999979"/>
            <a:ext cx="3369873" cy="252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F2AE34E-6C2A-4B2D-AAE8-BA607A8154AC}"/>
              </a:ext>
            </a:extLst>
          </p:cNvPr>
          <p:cNvSpPr txBox="1"/>
          <p:nvPr/>
        </p:nvSpPr>
        <p:spPr>
          <a:xfrm>
            <a:off x="5036234" y="5247249"/>
            <a:ext cx="686503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s-CL" sz="4000" b="1" dirty="0">
                <a:latin typeface="The Hand" panose="03070502030502020204" pitchFamily="66" charset="0"/>
              </a:rPr>
              <a:t>Informar sobre hechos que han ocurrido recientemente.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8CB49E-9AF9-4A2E-8777-358D9FB09347}"/>
              </a:ext>
            </a:extLst>
          </p:cNvPr>
          <p:cNvSpPr txBox="1"/>
          <p:nvPr/>
        </p:nvSpPr>
        <p:spPr>
          <a:xfrm>
            <a:off x="8046720" y="3742006"/>
            <a:ext cx="3502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>
                <a:solidFill>
                  <a:schemeClr val="accent1">
                    <a:lumMod val="75000"/>
                  </a:schemeClr>
                </a:solidFill>
                <a:latin typeface="The Hand" panose="03070502030502020204" pitchFamily="66" charset="0"/>
              </a:rPr>
              <a:t>SU PROPÓSITO ES: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65B2B2BE-F4AA-4FE7-93E7-6C721F86B83E}"/>
              </a:ext>
            </a:extLst>
          </p:cNvPr>
          <p:cNvSpPr/>
          <p:nvPr/>
        </p:nvSpPr>
        <p:spPr>
          <a:xfrm>
            <a:off x="9509760" y="4501662"/>
            <a:ext cx="618978" cy="694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373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animBg="1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Minimalista Ambiente Geométrico Corporativo, Minimalista, Ppt ...">
            <a:extLst>
              <a:ext uri="{FF2B5EF4-FFF2-40B4-BE49-F238E27FC236}">
                <a16:creationId xmlns:a16="http://schemas.microsoft.com/office/drawing/2014/main" id="{78785BD9-DCA4-4BB6-BCDF-2584FFB7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9738BEC-FFE3-4675-B7B4-4BCEF94F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11" y="2766218"/>
            <a:ext cx="8080717" cy="1325563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3800" b="1" dirty="0">
                <a:solidFill>
                  <a:schemeClr val="accent5">
                    <a:lumMod val="50000"/>
                  </a:schemeClr>
                </a:solidFill>
                <a:latin typeface="The Hand" panose="03070502030502020204" pitchFamily="66" charset="0"/>
                <a:cs typeface="Cavolini" panose="03000502040302020204" pitchFamily="66" charset="0"/>
              </a:rPr>
              <a:t>Los hechos </a:t>
            </a:r>
            <a:br>
              <a:rPr lang="es-CL" sz="3800" b="1" dirty="0">
                <a:solidFill>
                  <a:schemeClr val="accent5">
                    <a:lumMod val="50000"/>
                  </a:schemeClr>
                </a:solidFill>
                <a:latin typeface="The Hand" panose="03070502030502020204" pitchFamily="66" charset="0"/>
                <a:cs typeface="Cavolini" panose="03000502040302020204" pitchFamily="66" charset="0"/>
              </a:rPr>
            </a:br>
            <a:r>
              <a:rPr lang="es-CL" sz="3800" b="1" dirty="0">
                <a:solidFill>
                  <a:schemeClr val="accent5">
                    <a:lumMod val="50000"/>
                  </a:schemeClr>
                </a:solidFill>
                <a:latin typeface="The Hand" panose="03070502030502020204" pitchFamily="66" charset="0"/>
                <a:cs typeface="Cavolini" panose="03000502040302020204" pitchFamily="66" charset="0"/>
              </a:rPr>
              <a:t>que se informan en las noticias son </a:t>
            </a:r>
            <a:br>
              <a:rPr lang="es-CL" sz="3800" b="1" dirty="0">
                <a:solidFill>
                  <a:schemeClr val="accent5">
                    <a:lumMod val="50000"/>
                  </a:schemeClr>
                </a:solidFill>
                <a:latin typeface="The Hand" panose="03070502030502020204" pitchFamily="66" charset="0"/>
                <a:cs typeface="Cavolini" panose="03000502040302020204" pitchFamily="66" charset="0"/>
              </a:rPr>
            </a:br>
            <a:r>
              <a:rPr lang="es-CL" sz="3800" b="1" dirty="0">
                <a:solidFill>
                  <a:schemeClr val="accent5">
                    <a:lumMod val="50000"/>
                  </a:schemeClr>
                </a:solidFill>
                <a:latin typeface="The Hand" panose="03070502030502020204" pitchFamily="66" charset="0"/>
                <a:cs typeface="Cavolini" panose="03000502040302020204" pitchFamily="66" charset="0"/>
              </a:rPr>
              <a:t>de interés para muchas personas.</a:t>
            </a:r>
            <a:br>
              <a:rPr lang="es-CL" sz="3800" b="1" dirty="0">
                <a:solidFill>
                  <a:schemeClr val="accent5">
                    <a:lumMod val="50000"/>
                  </a:schemeClr>
                </a:solidFill>
                <a:latin typeface="The Hand" panose="03070502030502020204" pitchFamily="66" charset="0"/>
                <a:cs typeface="Cavolini" panose="03000502040302020204" pitchFamily="66" charset="0"/>
              </a:rPr>
            </a:br>
            <a:r>
              <a:rPr lang="es-CL" sz="3800" b="1" dirty="0">
                <a:solidFill>
                  <a:schemeClr val="accent5">
                    <a:lumMod val="50000"/>
                  </a:schemeClr>
                </a:solidFill>
                <a:latin typeface="The Hand" panose="03070502030502020204" pitchFamily="66" charset="0"/>
                <a:cs typeface="Cavolini" panose="03000502040302020204" pitchFamily="66" charset="0"/>
              </a:rPr>
              <a:t>Las noticias se difunden en </a:t>
            </a:r>
            <a:br>
              <a:rPr lang="es-CL" sz="3800" b="1" dirty="0">
                <a:solidFill>
                  <a:schemeClr val="accent5">
                    <a:lumMod val="50000"/>
                  </a:schemeClr>
                </a:solidFill>
                <a:latin typeface="The Hand" panose="03070502030502020204" pitchFamily="66" charset="0"/>
                <a:cs typeface="Cavolini" panose="03000502040302020204" pitchFamily="66" charset="0"/>
              </a:rPr>
            </a:br>
            <a:r>
              <a:rPr lang="es-CL" sz="3800" b="1" dirty="0">
                <a:solidFill>
                  <a:schemeClr val="accent5">
                    <a:lumMod val="50000"/>
                  </a:schemeClr>
                </a:solidFill>
                <a:latin typeface="The Hand" panose="03070502030502020204" pitchFamily="66" charset="0"/>
                <a:cs typeface="Cavolini" panose="03000502040302020204" pitchFamily="66" charset="0"/>
              </a:rPr>
              <a:t>distintos </a:t>
            </a:r>
            <a:r>
              <a:rPr lang="es-CL" sz="3800" b="1" dirty="0">
                <a:solidFill>
                  <a:srgbClr val="FFC000"/>
                </a:solidFill>
                <a:latin typeface="The Hand" panose="03070502030502020204" pitchFamily="66" charset="0"/>
                <a:cs typeface="Cavolini" panose="03000502040302020204" pitchFamily="66" charset="0"/>
              </a:rPr>
              <a:t>medios de comunicación</a:t>
            </a:r>
            <a:br>
              <a:rPr lang="es-CL" sz="3800" b="1" dirty="0">
                <a:solidFill>
                  <a:srgbClr val="FFC000"/>
                </a:solidFill>
                <a:latin typeface="The Hand" panose="03070502030502020204" pitchFamily="66" charset="0"/>
                <a:cs typeface="Cavolini" panose="03000502040302020204" pitchFamily="66" charset="0"/>
              </a:rPr>
            </a:br>
            <a:r>
              <a:rPr lang="es-CL" sz="3800" b="1" dirty="0">
                <a:solidFill>
                  <a:srgbClr val="FFC000"/>
                </a:solidFill>
                <a:latin typeface="The Hand" panose="03070502030502020204" pitchFamily="66" charset="0"/>
                <a:cs typeface="Cavolini" panose="03000502040302020204" pitchFamily="66" charset="0"/>
              </a:rPr>
              <a:t>masivos.</a:t>
            </a:r>
          </a:p>
        </p:txBody>
      </p:sp>
      <p:pic>
        <p:nvPicPr>
          <p:cNvPr id="7" name="Picture 12" descr="Newspaper, Pan&amp;Zoom copy1 by sofiagr11 on emaze">
            <a:extLst>
              <a:ext uri="{FF2B5EF4-FFF2-40B4-BE49-F238E27FC236}">
                <a16:creationId xmlns:a16="http://schemas.microsoft.com/office/drawing/2014/main" id="{3EF2BFF2-C86F-4671-ACEB-46787E726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5" b="91584" l="5926" r="97407">
                        <a14:foregroundMark x1="11111" y1="31683" x2="13704" y2="39109"/>
                        <a14:foregroundMark x1="53318" y1="5377" x2="47407" y2="8416"/>
                        <a14:foregroundMark x1="57037" y1="3465" x2="55616" y2="4196"/>
                        <a14:foregroundMark x1="10370" y1="40099" x2="5926" y2="47030"/>
                        <a14:foregroundMark x1="40370" y1="92574" x2="57407" y2="87624"/>
                        <a14:foregroundMark x1="88148" y1="67822" x2="83704" y2="47030"/>
                        <a14:foregroundMark x1="92593" y1="66337" x2="92963" y2="52475"/>
                        <a14:foregroundMark x1="97407" y1="55941" x2="96667" y2="60396"/>
                        <a14:backgroundMark x1="54074" y1="3465" x2="56296" y2="2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91" y="3645600"/>
            <a:ext cx="2445091" cy="182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a Televisión, Dibujo, De Dibujos Animados imagen png - imagen ...">
            <a:extLst>
              <a:ext uri="{FF2B5EF4-FFF2-40B4-BE49-F238E27FC236}">
                <a16:creationId xmlns:a16="http://schemas.microsoft.com/office/drawing/2014/main" id="{4517F7D1-5F35-4F61-B7F3-090AF668F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8667" y1="60556" x2="16333" y2="62000"/>
                        <a14:backgroundMark x1="16333" y1="62000" x2="24333" y2="61778"/>
                        <a14:backgroundMark x1="24333" y1="61778" x2="35778" y2="62111"/>
                        <a14:backgroundMark x1="61000" y1="60111" x2="84556" y2="61111"/>
                        <a14:backgroundMark x1="84556" y1="61111" x2="75778" y2="65111"/>
                        <a14:backgroundMark x1="75778" y1="65111" x2="67667" y2="65222"/>
                        <a14:backgroundMark x1="67667" y1="65222" x2="73778" y2="61222"/>
                        <a14:backgroundMark x1="73778" y1="61222" x2="83333" y2="60333"/>
                        <a14:backgroundMark x1="11556" y1="63333" x2="18111" y2="82778"/>
                        <a14:backgroundMark x1="18111" y1="82778" x2="39000" y2="84667"/>
                        <a14:backgroundMark x1="39000" y1="84667" x2="87111" y2="74556"/>
                        <a14:backgroundMark x1="87111" y1="74556" x2="82000" y2="69778"/>
                        <a14:backgroundMark x1="82000" y1="69778" x2="19889" y2="73111"/>
                        <a14:backgroundMark x1="19889" y1="73111" x2="15889" y2="72222"/>
                        <a14:backgroundMark x1="19111" y1="66444" x2="73556" y2="66444"/>
                        <a14:backgroundMark x1="73556" y1="66444" x2="90667" y2="65222"/>
                        <a14:backgroundMark x1="90667" y1="65222" x2="91111" y2="65222"/>
                        <a14:backgroundMark x1="30889" y1="63333" x2="40333" y2="63556"/>
                        <a14:backgroundMark x1="15222" y1="63333" x2="23667" y2="62556"/>
                        <a14:backgroundMark x1="23667" y1="62556" x2="29778" y2="63556"/>
                        <a14:backgroundMark x1="41889" y1="64000" x2="49778" y2="64000"/>
                        <a14:backgroundMark x1="49778" y1="64000" x2="56889" y2="63556"/>
                        <a14:backgroundMark x1="56889" y1="63556" x2="67333" y2="6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47" r="14116" b="37086"/>
          <a:stretch/>
        </p:blipFill>
        <p:spPr bwMode="auto">
          <a:xfrm>
            <a:off x="6935372" y="-339052"/>
            <a:ext cx="2785404" cy="249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ibujo de Radio cassette 2 pintado por Mauro en Dibujos.net el día ...">
            <a:extLst>
              <a:ext uri="{FF2B5EF4-FFF2-40B4-BE49-F238E27FC236}">
                <a16:creationId xmlns:a16="http://schemas.microsoft.com/office/drawing/2014/main" id="{39358E60-61FE-4E71-981B-34F0FF53A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94" b="90000" l="8119" r="89901">
                        <a14:foregroundMark x1="8911" y1="46383" x2="8119" y2="81489"/>
                        <a14:foregroundMark x1="8119" y1="81489" x2="16040" y2="89574"/>
                        <a14:foregroundMark x1="16040" y1="89574" x2="22970" y2="89574"/>
                        <a14:foregroundMark x1="73267" y1="4894" x2="75050" y2="5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032" y="1322490"/>
            <a:ext cx="2586713" cy="24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DDE826-72E8-4493-8EE3-651C371A7402}"/>
              </a:ext>
            </a:extLst>
          </p:cNvPr>
          <p:cNvSpPr txBox="1"/>
          <p:nvPr/>
        </p:nvSpPr>
        <p:spPr>
          <a:xfrm>
            <a:off x="9663032" y="775959"/>
            <a:ext cx="2471224" cy="707886"/>
          </a:xfrm>
          <a:prstGeom prst="rect">
            <a:avLst/>
          </a:prstGeom>
          <a:solidFill>
            <a:srgbClr val="F5E7F8"/>
          </a:solidFill>
          <a:ln>
            <a:solidFill>
              <a:srgbClr val="F6ECE3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Ink Free" panose="03080402000500000000" pitchFamily="66" charset="0"/>
              </a:rPr>
              <a:t>Puedes ver noticias en la televisión.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D84AD7-ECEE-43CA-B472-C3B376EFEF41}"/>
              </a:ext>
            </a:extLst>
          </p:cNvPr>
          <p:cNvSpPr txBox="1"/>
          <p:nvPr/>
        </p:nvSpPr>
        <p:spPr>
          <a:xfrm>
            <a:off x="7134063" y="2848756"/>
            <a:ext cx="2471224" cy="707886"/>
          </a:xfrm>
          <a:prstGeom prst="rect">
            <a:avLst/>
          </a:prstGeom>
          <a:solidFill>
            <a:srgbClr val="F5E7F8"/>
          </a:solidFill>
          <a:ln>
            <a:solidFill>
              <a:srgbClr val="F6ECE3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Ink Free" panose="03080402000500000000" pitchFamily="66" charset="0"/>
              </a:rPr>
              <a:t>Puedes escuchar las noticias en la radio.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C2E3B05-3FA2-4786-A921-24FB1968487A}"/>
              </a:ext>
            </a:extLst>
          </p:cNvPr>
          <p:cNvSpPr txBox="1"/>
          <p:nvPr/>
        </p:nvSpPr>
        <p:spPr>
          <a:xfrm>
            <a:off x="9075282" y="3932517"/>
            <a:ext cx="3116718" cy="1015663"/>
          </a:xfrm>
          <a:prstGeom prst="rect">
            <a:avLst/>
          </a:prstGeom>
          <a:solidFill>
            <a:srgbClr val="CDECE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Ink Free" panose="03080402000500000000" pitchFamily="66" charset="0"/>
              </a:rPr>
              <a:t>Puedes leer las noticias en un diario en papel o electrónico en internet.</a:t>
            </a:r>
          </a:p>
        </p:txBody>
      </p:sp>
      <p:pic>
        <p:nvPicPr>
          <p:cNvPr id="4108" name="Picture 12" descr="Servicio De Noticias En Los Dispositivos Móviles Stock de ...">
            <a:extLst>
              <a:ext uri="{FF2B5EF4-FFF2-40B4-BE49-F238E27FC236}">
                <a16:creationId xmlns:a16="http://schemas.microsoft.com/office/drawing/2014/main" id="{A4A1D6DC-5E24-48EC-A156-AE5AFCC86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8" b="89962" l="10000" r="92000">
                        <a14:foregroundMark x1="62875" y1="23864" x2="27250" y2="25947"/>
                        <a14:foregroundMark x1="27250" y1="25947" x2="23500" y2="28788"/>
                        <a14:foregroundMark x1="89125" y1="58144" x2="92000" y2="66667"/>
                        <a14:foregroundMark x1="92000" y1="66667" x2="91625" y2="84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31" t="15385" r="4567" b="11329"/>
          <a:stretch/>
        </p:blipFill>
        <p:spPr bwMode="auto">
          <a:xfrm>
            <a:off x="8819328" y="4979960"/>
            <a:ext cx="3116718" cy="18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1185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nterest &amp; insta ↠ @missmegs0802 | Papel tapiz de acuarela ...">
            <a:extLst>
              <a:ext uri="{FF2B5EF4-FFF2-40B4-BE49-F238E27FC236}">
                <a16:creationId xmlns:a16="http://schemas.microsoft.com/office/drawing/2014/main" id="{E0DCC011-D987-4906-A620-999E740CB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8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527291-FE23-438F-948B-740A9022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" panose="03070502030502020204" pitchFamily="66" charset="0"/>
              </a:rPr>
              <a:t>Las noticias entregan la siguiente información:</a:t>
            </a:r>
          </a:p>
        </p:txBody>
      </p:sp>
      <p:sp>
        <p:nvSpPr>
          <p:cNvPr id="5" name="Estrella: 7 puntas 4">
            <a:extLst>
              <a:ext uri="{FF2B5EF4-FFF2-40B4-BE49-F238E27FC236}">
                <a16:creationId xmlns:a16="http://schemas.microsoft.com/office/drawing/2014/main" id="{89E8145B-F192-49E6-899B-F8843779EDC4}"/>
              </a:ext>
            </a:extLst>
          </p:cNvPr>
          <p:cNvSpPr/>
          <p:nvPr/>
        </p:nvSpPr>
        <p:spPr>
          <a:xfrm>
            <a:off x="838200" y="1986745"/>
            <a:ext cx="3468857" cy="1659988"/>
          </a:xfrm>
          <a:prstGeom prst="star7">
            <a:avLst/>
          </a:prstGeom>
          <a:solidFill>
            <a:srgbClr val="CDECEE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chemeClr val="tx1"/>
                </a:solidFill>
                <a:latin typeface="The Hand" panose="03070502030502020204" pitchFamily="66" charset="0"/>
              </a:rPr>
              <a:t>QUÉ PASÓ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2E9F555F-B110-49E7-A28C-142AF3810787}"/>
              </a:ext>
            </a:extLst>
          </p:cNvPr>
          <p:cNvSpPr/>
          <p:nvPr/>
        </p:nvSpPr>
        <p:spPr>
          <a:xfrm>
            <a:off x="4668128" y="1986745"/>
            <a:ext cx="3468857" cy="1659988"/>
          </a:xfrm>
          <a:prstGeom prst="star7">
            <a:avLst/>
          </a:prstGeom>
          <a:solidFill>
            <a:srgbClr val="CDECEE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chemeClr val="tx1"/>
                </a:solidFill>
                <a:latin typeface="The Hand" panose="03070502030502020204" pitchFamily="66" charset="0"/>
              </a:rPr>
              <a:t>DÓNDE PASÓ</a:t>
            </a:r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B6EAC4F4-8942-4256-8289-2EBE1E7AE542}"/>
              </a:ext>
            </a:extLst>
          </p:cNvPr>
          <p:cNvSpPr/>
          <p:nvPr/>
        </p:nvSpPr>
        <p:spPr>
          <a:xfrm>
            <a:off x="8430064" y="1986745"/>
            <a:ext cx="3468857" cy="1659988"/>
          </a:xfrm>
          <a:prstGeom prst="star7">
            <a:avLst/>
          </a:prstGeom>
          <a:solidFill>
            <a:srgbClr val="CDECEE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chemeClr val="tx1"/>
                </a:solidFill>
                <a:latin typeface="The Hand" panose="03070502030502020204" pitchFamily="66" charset="0"/>
              </a:rPr>
              <a:t>CÓMO PASÓ</a:t>
            </a:r>
          </a:p>
        </p:txBody>
      </p:sp>
      <p:sp>
        <p:nvSpPr>
          <p:cNvPr id="10" name="Estrella: 7 puntas 9">
            <a:extLst>
              <a:ext uri="{FF2B5EF4-FFF2-40B4-BE49-F238E27FC236}">
                <a16:creationId xmlns:a16="http://schemas.microsoft.com/office/drawing/2014/main" id="{37F7D42D-B0E2-46FE-864A-EC923FB5183F}"/>
              </a:ext>
            </a:extLst>
          </p:cNvPr>
          <p:cNvSpPr/>
          <p:nvPr/>
        </p:nvSpPr>
        <p:spPr>
          <a:xfrm>
            <a:off x="838199" y="3942790"/>
            <a:ext cx="3468857" cy="2176656"/>
          </a:xfrm>
          <a:prstGeom prst="star7">
            <a:avLst/>
          </a:prstGeom>
          <a:solidFill>
            <a:srgbClr val="CDECEE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chemeClr val="tx1"/>
                </a:solidFill>
                <a:latin typeface="The Hand" panose="03070502030502020204" pitchFamily="66" charset="0"/>
              </a:rPr>
              <a:t>CUÁNDO PASÓ</a:t>
            </a:r>
          </a:p>
        </p:txBody>
      </p:sp>
      <p:sp>
        <p:nvSpPr>
          <p:cNvPr id="11" name="Estrella: 7 puntas 10">
            <a:extLst>
              <a:ext uri="{FF2B5EF4-FFF2-40B4-BE49-F238E27FC236}">
                <a16:creationId xmlns:a16="http://schemas.microsoft.com/office/drawing/2014/main" id="{9D76965F-8E25-40A3-A968-93C8B0723D64}"/>
              </a:ext>
            </a:extLst>
          </p:cNvPr>
          <p:cNvSpPr/>
          <p:nvPr/>
        </p:nvSpPr>
        <p:spPr>
          <a:xfrm>
            <a:off x="4780670" y="3942790"/>
            <a:ext cx="3468857" cy="2176656"/>
          </a:xfrm>
          <a:prstGeom prst="star7">
            <a:avLst/>
          </a:prstGeom>
          <a:solidFill>
            <a:srgbClr val="CDECEE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chemeClr val="tx1"/>
                </a:solidFill>
                <a:latin typeface="The Hand" panose="03070502030502020204" pitchFamily="66" charset="0"/>
              </a:rPr>
              <a:t>POR QUÉ PASÓ</a:t>
            </a:r>
          </a:p>
        </p:txBody>
      </p:sp>
      <p:sp>
        <p:nvSpPr>
          <p:cNvPr id="12" name="Estrella: 7 puntas 11">
            <a:extLst>
              <a:ext uri="{FF2B5EF4-FFF2-40B4-BE49-F238E27FC236}">
                <a16:creationId xmlns:a16="http://schemas.microsoft.com/office/drawing/2014/main" id="{20BF77BA-C307-4D78-A7C2-DC4C468DA9DD}"/>
              </a:ext>
            </a:extLst>
          </p:cNvPr>
          <p:cNvSpPr/>
          <p:nvPr/>
        </p:nvSpPr>
        <p:spPr>
          <a:xfrm>
            <a:off x="8430064" y="3942790"/>
            <a:ext cx="3654081" cy="2176656"/>
          </a:xfrm>
          <a:prstGeom prst="star7">
            <a:avLst/>
          </a:prstGeom>
          <a:solidFill>
            <a:srgbClr val="CDECEE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chemeClr val="tx1"/>
                </a:solidFill>
                <a:latin typeface="The Hand" panose="03070502030502020204" pitchFamily="66" charset="0"/>
              </a:rPr>
              <a:t>QUIÉNES PARTICIPARON</a:t>
            </a:r>
          </a:p>
        </p:txBody>
      </p:sp>
    </p:spTree>
    <p:extLst>
      <p:ext uri="{BB962C8B-B14F-4D97-AF65-F5344CB8AC3E}">
        <p14:creationId xmlns:p14="http://schemas.microsoft.com/office/powerpoint/2010/main" val="1441699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Fondo de pastel geométrico simple - Descargar Vectores Gratis ...">
            <a:extLst>
              <a:ext uri="{FF2B5EF4-FFF2-40B4-BE49-F238E27FC236}">
                <a16:creationId xmlns:a16="http://schemas.microsoft.com/office/drawing/2014/main" id="{14F4322E-7007-4BDB-B251-DFE3179F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A0C7FE-9738-42C0-B03D-6F21EC83A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246" y="573600"/>
            <a:ext cx="9853246" cy="819101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" panose="03070502030502020204" pitchFamily="66" charset="0"/>
              </a:rPr>
              <a:t>Por lo general, las noticias escritas presentan la siguiente estructura: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6EB35C-C017-42AF-9EFE-9EA325D79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74" t="36925" r="21964" b="17127"/>
          <a:stretch/>
        </p:blipFill>
        <p:spPr>
          <a:xfrm>
            <a:off x="1471246" y="1839172"/>
            <a:ext cx="9853246" cy="4445228"/>
          </a:xfrm>
          <a:prstGeom prst="rect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5723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 download The simple solid and pastel color geometric pattern ...">
            <a:extLst>
              <a:ext uri="{FF2B5EF4-FFF2-40B4-BE49-F238E27FC236}">
                <a16:creationId xmlns:a16="http://schemas.microsoft.com/office/drawing/2014/main" id="{B6BC3ED3-49B8-45CE-9ABC-A3035E88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1AA25F-C05A-4E18-ADF7-02BD2290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277" y="681037"/>
            <a:ext cx="10515600" cy="1325563"/>
          </a:xfrm>
        </p:spPr>
        <p:txBody>
          <a:bodyPr/>
          <a:lstStyle/>
          <a:p>
            <a:r>
              <a:rPr lang="es-CL" b="1" dirty="0">
                <a:latin typeface="The Hand" panose="03070502030502020204" pitchFamily="66" charset="0"/>
              </a:rPr>
              <a:t>Ahora desarrolla las siguientes actividades en tu texto de lenguaje: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B0BC4-6DB3-4C80-81C3-753F97EE6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277" y="2006600"/>
            <a:ext cx="9093591" cy="374708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4000" b="1" dirty="0">
                <a:solidFill>
                  <a:schemeClr val="accent2">
                    <a:lumMod val="75000"/>
                  </a:schemeClr>
                </a:solidFill>
                <a:latin typeface="The Hand" panose="03070502030502020204" pitchFamily="66" charset="0"/>
              </a:rPr>
              <a:t>Responde las páginas 28 y 29 antes de comenzar a leer la noticia.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000" b="1" dirty="0">
                <a:solidFill>
                  <a:schemeClr val="accent2">
                    <a:lumMod val="75000"/>
                  </a:schemeClr>
                </a:solidFill>
                <a:latin typeface="The Hand" panose="03070502030502020204" pitchFamily="66" charset="0"/>
              </a:rPr>
              <a:t>Lee la noticia de la página 30.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000" b="1" dirty="0">
                <a:solidFill>
                  <a:schemeClr val="accent2">
                    <a:lumMod val="75000"/>
                  </a:schemeClr>
                </a:solidFill>
                <a:latin typeface="The Hand" panose="03070502030502020204" pitchFamily="66" charset="0"/>
              </a:rPr>
              <a:t>Desarrolla las actividades 1, 2 y 3 de la página 31.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000" b="1" dirty="0">
                <a:solidFill>
                  <a:schemeClr val="accent2">
                    <a:lumMod val="75000"/>
                  </a:schemeClr>
                </a:solidFill>
                <a:latin typeface="The Hand" panose="03070502030502020204" pitchFamily="66" charset="0"/>
              </a:rPr>
              <a:t>Desarrolla la actividad 4 y 6 de la página 32. La actividad 5 puedes comentarla con algún familiar.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000" b="1" dirty="0">
                <a:solidFill>
                  <a:schemeClr val="accent2">
                    <a:lumMod val="75000"/>
                  </a:schemeClr>
                </a:solidFill>
                <a:latin typeface="The Hand" panose="03070502030502020204" pitchFamily="66" charset="0"/>
              </a:rPr>
              <a:t>Monitorea tus avances al final de la página 33.</a:t>
            </a:r>
          </a:p>
        </p:txBody>
      </p:sp>
    </p:spTree>
    <p:extLst>
      <p:ext uri="{BB962C8B-B14F-4D97-AF65-F5344CB8AC3E}">
        <p14:creationId xmlns:p14="http://schemas.microsoft.com/office/powerpoint/2010/main" val="301529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ndo Fresco De La Bandera De Ppt Del Contraste Geométrico ...">
            <a:extLst>
              <a:ext uri="{FF2B5EF4-FFF2-40B4-BE49-F238E27FC236}">
                <a16:creationId xmlns:a16="http://schemas.microsoft.com/office/drawing/2014/main" id="{648CB401-F1FA-48C4-8B8E-195AF04B9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02FF78-7557-459B-93CE-E54C7B24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941"/>
            <a:ext cx="10515600" cy="5712118"/>
          </a:xfrm>
        </p:spPr>
        <p:txBody>
          <a:bodyPr>
            <a:normAutofit/>
          </a:bodyPr>
          <a:lstStyle/>
          <a:p>
            <a:pPr algn="ctr"/>
            <a:r>
              <a:rPr lang="es-CL" sz="19900" dirty="0">
                <a:latin typeface="Juice ITC" panose="04040403040A02020202" pitchFamily="82" charset="0"/>
              </a:rPr>
              <a:t>SOLUCIONARIO</a:t>
            </a:r>
          </a:p>
        </p:txBody>
      </p:sp>
    </p:spTree>
    <p:extLst>
      <p:ext uri="{BB962C8B-B14F-4D97-AF65-F5344CB8AC3E}">
        <p14:creationId xmlns:p14="http://schemas.microsoft.com/office/powerpoint/2010/main" val="65637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pinterest &amp; insta ↠ @missmegs0802 | Papel tapiz de acuarela ...">
            <a:extLst>
              <a:ext uri="{FF2B5EF4-FFF2-40B4-BE49-F238E27FC236}">
                <a16:creationId xmlns:a16="http://schemas.microsoft.com/office/drawing/2014/main" id="{743D908A-B183-4068-B662-6313B0302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8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163A99-CE17-4299-977C-D9674A45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3177"/>
            <a:ext cx="10415954" cy="1325563"/>
          </a:xfrm>
        </p:spPr>
        <p:txBody>
          <a:bodyPr>
            <a:normAutofit/>
          </a:bodyPr>
          <a:lstStyle/>
          <a:p>
            <a:pPr algn="ctr"/>
            <a:r>
              <a:rPr lang="es-C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" panose="03070502030502020204" pitchFamily="66" charset="0"/>
              </a:rPr>
              <a:t>Página 31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D763F1-D52E-44C3-B660-64BD96F15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67" y="1493349"/>
            <a:ext cx="2248098" cy="2953578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" panose="03070502030502020204" pitchFamily="66" charset="0"/>
              </a:rPr>
              <a:t>1.A- </a:t>
            </a:r>
            <a:r>
              <a:rPr lang="es-CL" b="1" dirty="0">
                <a:latin typeface="The Hand" panose="03070502030502020204" pitchFamily="66" charset="0"/>
              </a:rPr>
              <a:t>El hecho que se informa es que un niño de 9 años salvó a su hermano menor de morir ahogado en una piscina. Esto ocurrió en </a:t>
            </a:r>
            <a:r>
              <a:rPr lang="es-CL" b="1" dirty="0" err="1">
                <a:latin typeface="The Hand" panose="03070502030502020204" pitchFamily="66" charset="0"/>
              </a:rPr>
              <a:t>Korbach</a:t>
            </a:r>
            <a:r>
              <a:rPr lang="es-CL" b="1" dirty="0">
                <a:latin typeface="The Hand" panose="03070502030502020204" pitchFamily="66" charset="0"/>
              </a:rPr>
              <a:t>, Alemania.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CE0044-E511-475A-9178-78CDF8D85E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10" t="23267" r="27262" b="13252"/>
          <a:stretch/>
        </p:blipFill>
        <p:spPr>
          <a:xfrm>
            <a:off x="2548319" y="1045729"/>
            <a:ext cx="6995716" cy="5675086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11F9878-A8B1-4F7A-ACE2-3EB93DCAAC46}"/>
              </a:ext>
            </a:extLst>
          </p:cNvPr>
          <p:cNvSpPr/>
          <p:nvPr/>
        </p:nvSpPr>
        <p:spPr>
          <a:xfrm>
            <a:off x="2548319" y="2175225"/>
            <a:ext cx="6995716" cy="102694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9F803F3-CD1F-48CF-B0EB-9A93CC3BF38C}"/>
              </a:ext>
            </a:extLst>
          </p:cNvPr>
          <p:cNvSpPr/>
          <p:nvPr/>
        </p:nvSpPr>
        <p:spPr>
          <a:xfrm>
            <a:off x="2645693" y="3885000"/>
            <a:ext cx="3424782" cy="56192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5D6C5A0-17C0-4A5B-9F65-42823CFD8054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2322765" y="3774855"/>
            <a:ext cx="322928" cy="39110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8AF0CB7-D3F7-4EB6-A66D-EB817F72EAF6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2322765" y="2175225"/>
            <a:ext cx="225554" cy="51347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ABCD29E-D20E-41D4-A8EF-25E6D683E01B}"/>
              </a:ext>
            </a:extLst>
          </p:cNvPr>
          <p:cNvSpPr txBox="1">
            <a:spLocks/>
          </p:cNvSpPr>
          <p:nvPr/>
        </p:nvSpPr>
        <p:spPr>
          <a:xfrm>
            <a:off x="9763452" y="2979121"/>
            <a:ext cx="2112901" cy="1052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" panose="03070502030502020204" pitchFamily="66" charset="0"/>
              </a:rPr>
              <a:t>1.B- </a:t>
            </a:r>
            <a:r>
              <a:rPr lang="es-CL" b="1" dirty="0">
                <a:latin typeface="The Hand" panose="03070502030502020204" pitchFamily="66" charset="0"/>
              </a:rPr>
              <a:t>Ocurrió en Septiembre del 2016.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D3C9F6A-2817-47D4-8059-3D5DE345A592}"/>
              </a:ext>
            </a:extLst>
          </p:cNvPr>
          <p:cNvCxnSpPr>
            <a:cxnSpLocks/>
          </p:cNvCxnSpPr>
          <p:nvPr/>
        </p:nvCxnSpPr>
        <p:spPr>
          <a:xfrm flipH="1">
            <a:off x="2564091" y="3575006"/>
            <a:ext cx="1835134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0E99064-AD02-4909-8973-8C66E6EAD6B9}"/>
              </a:ext>
            </a:extLst>
          </p:cNvPr>
          <p:cNvCxnSpPr>
            <a:cxnSpLocks/>
          </p:cNvCxnSpPr>
          <p:nvPr/>
        </p:nvCxnSpPr>
        <p:spPr>
          <a:xfrm flipH="1">
            <a:off x="4414997" y="3350092"/>
            <a:ext cx="5348456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974E00AD-89EA-413D-A76B-173B7E94294B}"/>
              </a:ext>
            </a:extLst>
          </p:cNvPr>
          <p:cNvSpPr txBox="1">
            <a:spLocks/>
          </p:cNvSpPr>
          <p:nvPr/>
        </p:nvSpPr>
        <p:spPr>
          <a:xfrm>
            <a:off x="9769589" y="4446926"/>
            <a:ext cx="2106764" cy="2072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" panose="03070502030502020204" pitchFamily="66" charset="0"/>
              </a:rPr>
              <a:t>1.C- </a:t>
            </a:r>
            <a:r>
              <a:rPr lang="es-CL" b="1" dirty="0">
                <a:latin typeface="The Hand" panose="03070502030502020204" pitchFamily="66" charset="0"/>
              </a:rPr>
              <a:t>Rudolf cayó al agua por correr hacia el jardín mientras su abuela buscaba un pañal limpio.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171A5C84-6188-4028-834B-D4F158F18B5F}"/>
              </a:ext>
            </a:extLst>
          </p:cNvPr>
          <p:cNvSpPr/>
          <p:nvPr/>
        </p:nvSpPr>
        <p:spPr>
          <a:xfrm>
            <a:off x="2548319" y="5252122"/>
            <a:ext cx="3522156" cy="14686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82CE8812-CB03-421A-9582-DE4656EA2527}"/>
              </a:ext>
            </a:extLst>
          </p:cNvPr>
          <p:cNvCxnSpPr/>
          <p:nvPr/>
        </p:nvCxnSpPr>
        <p:spPr>
          <a:xfrm flipV="1">
            <a:off x="6070475" y="6158889"/>
            <a:ext cx="3692977" cy="360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1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ndo Fresco De La Bandera De Ppt Del Contraste Geométrico ...">
            <a:extLst>
              <a:ext uri="{FF2B5EF4-FFF2-40B4-BE49-F238E27FC236}">
                <a16:creationId xmlns:a16="http://schemas.microsoft.com/office/drawing/2014/main" id="{648CB401-F1FA-48C4-8B8E-195AF04B9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B112E983-E10F-48CF-8136-26169D91E2B5}"/>
              </a:ext>
            </a:extLst>
          </p:cNvPr>
          <p:cNvSpPr/>
          <p:nvPr/>
        </p:nvSpPr>
        <p:spPr>
          <a:xfrm>
            <a:off x="4923692" y="3896751"/>
            <a:ext cx="6824384" cy="277988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02FF78-7557-459B-93CE-E54C7B24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0437"/>
          </a:xfrm>
        </p:spPr>
        <p:txBody>
          <a:bodyPr>
            <a:normAutofit/>
          </a:bodyPr>
          <a:lstStyle/>
          <a:p>
            <a:pPr algn="ctr"/>
            <a:r>
              <a:rPr lang="es-C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" panose="03070502030502020204" pitchFamily="66" charset="0"/>
              </a:rPr>
              <a:t>Página 31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84EA8E-5EF8-4AA3-83A2-6170BF8218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93" t="67839" r="51250" b="6116"/>
          <a:stretch/>
        </p:blipFill>
        <p:spPr>
          <a:xfrm>
            <a:off x="598669" y="1146077"/>
            <a:ext cx="4198414" cy="2424437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4539DA9-F18F-45DB-8921-1A2AFD4F1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2350" y="1930400"/>
            <a:ext cx="3575726" cy="1640114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" panose="03070502030502020204" pitchFamily="66" charset="0"/>
              </a:rPr>
              <a:t>1.D- </a:t>
            </a:r>
            <a:r>
              <a:rPr lang="es-CL" b="1" dirty="0">
                <a:latin typeface="The Hand" panose="03070502030502020204" pitchFamily="66" charset="0"/>
              </a:rPr>
              <a:t>La abuela no pudo llamar a urgencias porque no sabía hablar alemán.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499004C-0A49-46D2-8ED2-86763908E800}"/>
              </a:ext>
            </a:extLst>
          </p:cNvPr>
          <p:cNvSpPr/>
          <p:nvPr/>
        </p:nvSpPr>
        <p:spPr>
          <a:xfrm>
            <a:off x="731520" y="1209822"/>
            <a:ext cx="4023360" cy="128016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1B83DB7-9932-47FB-8075-334CEF56904C}"/>
              </a:ext>
            </a:extLst>
          </p:cNvPr>
          <p:cNvCxnSpPr/>
          <p:nvPr/>
        </p:nvCxnSpPr>
        <p:spPr>
          <a:xfrm>
            <a:off x="4754880" y="2250831"/>
            <a:ext cx="341747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C2BF37A-384A-4B76-A03F-2300817E37FC}"/>
              </a:ext>
            </a:extLst>
          </p:cNvPr>
          <p:cNvSpPr txBox="1">
            <a:spLocks/>
          </p:cNvSpPr>
          <p:nvPr/>
        </p:nvSpPr>
        <p:spPr>
          <a:xfrm>
            <a:off x="598669" y="4071809"/>
            <a:ext cx="3575726" cy="1330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" panose="03070502030502020204" pitchFamily="66" charset="0"/>
              </a:rPr>
              <a:t>2. </a:t>
            </a:r>
            <a:r>
              <a:rPr lang="es-CL" b="1" dirty="0">
                <a:latin typeface="The Hand" panose="03070502030502020204" pitchFamily="66" charset="0"/>
              </a:rPr>
              <a:t>El o la estudiante debe responder haciendo referencia a que Markus actuó con madurez y valentía.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AA1D48-9382-4DF9-9399-3678F64E06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58" t="35263" r="22096" b="26108"/>
          <a:stretch/>
        </p:blipFill>
        <p:spPr>
          <a:xfrm>
            <a:off x="5305073" y="4028818"/>
            <a:ext cx="6443003" cy="264785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82D5FFB-886C-4A7D-9CF7-DD904692B42F}"/>
              </a:ext>
            </a:extLst>
          </p:cNvPr>
          <p:cNvSpPr txBox="1"/>
          <p:nvPr/>
        </p:nvSpPr>
        <p:spPr>
          <a:xfrm>
            <a:off x="7188971" y="4349913"/>
            <a:ext cx="440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he Hand" panose="03070502030502020204" pitchFamily="66" charset="0"/>
              </a:rPr>
              <a:t>Rudolf corrió al jardín y cayó a la piscina.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A09F2D-30A5-4284-956C-3B302E1431C9}"/>
              </a:ext>
            </a:extLst>
          </p:cNvPr>
          <p:cNvSpPr txBox="1"/>
          <p:nvPr/>
        </p:nvSpPr>
        <p:spPr>
          <a:xfrm>
            <a:off x="6949440" y="5331437"/>
            <a:ext cx="4404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he Hand" panose="03070502030502020204" pitchFamily="66" charset="0"/>
              </a:rPr>
              <a:t>Siguió las indicaciones para practicar una reanimación a su hermano.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F8A1368-A40E-4C41-9F6C-74458C89C3BD}"/>
              </a:ext>
            </a:extLst>
          </p:cNvPr>
          <p:cNvSpPr txBox="1"/>
          <p:nvPr/>
        </p:nvSpPr>
        <p:spPr>
          <a:xfrm>
            <a:off x="4923692" y="4028818"/>
            <a:ext cx="38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e Hand" panose="03070502030502020204" pitchFamily="66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4086819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352</Words>
  <Application>Microsoft Office PowerPoint</Application>
  <PresentationFormat>Panorámica</PresentationFormat>
  <Paragraphs>41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Ink Free</vt:lpstr>
      <vt:lpstr>Juice ITC</vt:lpstr>
      <vt:lpstr>The Hand</vt:lpstr>
      <vt:lpstr>Wingdings</vt:lpstr>
      <vt:lpstr>Tema de Office</vt:lpstr>
      <vt:lpstr>Lenguaje y Comunicación Tercero básico</vt:lpstr>
      <vt:lpstr>¿QUÉ TIPO DE  TEXTO ES LA NOTICIA?</vt:lpstr>
      <vt:lpstr>Los hechos  que se informan en las noticias son  de interés para muchas personas. Las noticias se difunden en  distintos medios de comunicación masivos.</vt:lpstr>
      <vt:lpstr>Las noticias entregan la siguiente información:</vt:lpstr>
      <vt:lpstr>Presentación de PowerPoint</vt:lpstr>
      <vt:lpstr>Ahora desarrolla las siguientes actividades en tu texto de lenguaje:</vt:lpstr>
      <vt:lpstr>SOLUCIONARIO</vt:lpstr>
      <vt:lpstr>Página 31</vt:lpstr>
      <vt:lpstr>Página 31</vt:lpstr>
      <vt:lpstr>Página 32</vt:lpstr>
      <vt:lpstr>¡Eso es todo!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y Comunicación Tercero básico</dc:title>
  <dc:creator>Alejandra</dc:creator>
  <cp:lastModifiedBy>Alejandra</cp:lastModifiedBy>
  <cp:revision>11</cp:revision>
  <dcterms:created xsi:type="dcterms:W3CDTF">2020-05-14T20:03:06Z</dcterms:created>
  <dcterms:modified xsi:type="dcterms:W3CDTF">2020-05-14T21:54:10Z</dcterms:modified>
</cp:coreProperties>
</file>